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28"/>
  </p:notesMasterIdLst>
  <p:sldIdLst>
    <p:sldId id="304" r:id="rId2"/>
    <p:sldId id="649" r:id="rId3"/>
    <p:sldId id="742" r:id="rId4"/>
    <p:sldId id="658" r:id="rId5"/>
    <p:sldId id="759" r:id="rId6"/>
    <p:sldId id="743" r:id="rId7"/>
    <p:sldId id="750" r:id="rId8"/>
    <p:sldId id="744" r:id="rId9"/>
    <p:sldId id="745" r:id="rId10"/>
    <p:sldId id="746" r:id="rId11"/>
    <p:sldId id="747" r:id="rId12"/>
    <p:sldId id="748" r:id="rId13"/>
    <p:sldId id="749" r:id="rId14"/>
    <p:sldId id="758" r:id="rId15"/>
    <p:sldId id="751" r:id="rId16"/>
    <p:sldId id="752" r:id="rId17"/>
    <p:sldId id="753" r:id="rId18"/>
    <p:sldId id="757" r:id="rId19"/>
    <p:sldId id="762" r:id="rId20"/>
    <p:sldId id="754" r:id="rId21"/>
    <p:sldId id="760" r:id="rId22"/>
    <p:sldId id="756" r:id="rId23"/>
    <p:sldId id="755" r:id="rId24"/>
    <p:sldId id="761" r:id="rId25"/>
    <p:sldId id="763" r:id="rId26"/>
    <p:sldId id="272" r:id="rId27"/>
  </p:sldIdLst>
  <p:sldSz cx="12193588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orient="horz" pos="3816" userDrawn="1">
          <p15:clr>
            <a:srgbClr val="A4A3A4"/>
          </p15:clr>
        </p15:guide>
        <p15:guide id="3" pos="3841" userDrawn="1">
          <p15:clr>
            <a:srgbClr val="A4A3A4"/>
          </p15:clr>
        </p15:guide>
        <p15:guide id="4" pos="263" userDrawn="1">
          <p15:clr>
            <a:srgbClr val="A4A3A4"/>
          </p15:clr>
        </p15:guide>
        <p15:guide id="6" pos="7409" userDrawn="1">
          <p15:clr>
            <a:srgbClr val="A4A3A4"/>
          </p15:clr>
        </p15:guide>
        <p15:guide id="7" orient="horz" pos="3052" userDrawn="1">
          <p15:clr>
            <a:srgbClr val="A4A3A4"/>
          </p15:clr>
        </p15:guide>
        <p15:guide id="8" orient="horz" pos="2999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61"/>
    <a:srgbClr val="272034"/>
    <a:srgbClr val="666666"/>
    <a:srgbClr val="999999"/>
    <a:srgbClr val="000000"/>
    <a:srgbClr val="74CEE2"/>
    <a:srgbClr val="7C51A1"/>
    <a:srgbClr val="F15B5B"/>
    <a:srgbClr val="202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63" autoAdjust="0"/>
    <p:restoredTop sz="95221" autoAdjust="0"/>
  </p:normalViewPr>
  <p:slideViewPr>
    <p:cSldViewPr snapToGrid="0">
      <p:cViewPr varScale="1">
        <p:scale>
          <a:sx n="70" d="100"/>
          <a:sy n="70" d="100"/>
        </p:scale>
        <p:origin x="1086" y="60"/>
      </p:cViewPr>
      <p:guideLst>
        <p:guide orient="horz" pos="777"/>
        <p:guide orient="horz" pos="3816"/>
        <p:guide pos="3841"/>
        <p:guide pos="263"/>
        <p:guide pos="7409"/>
        <p:guide orient="horz" pos="3052"/>
        <p:guide orient="horz" pos="2999"/>
        <p:guide orient="horz" pos="27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1945fdb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1945fdb9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8ff18fc7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8ff18fc7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90" y="701233"/>
            <a:ext cx="10832211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90" y="3267917"/>
            <a:ext cx="10832211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>
                <a:solidFill>
                  <a:srgbClr val="66666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888282" y="3035267"/>
            <a:ext cx="888116" cy="0"/>
          </a:xfrm>
          <a:prstGeom prst="straightConnector1">
            <a:avLst/>
          </a:prstGeom>
          <a:noFill/>
          <a:ln w="28575" cap="flat" cmpd="sng">
            <a:solidFill>
              <a:srgbClr val="F05B5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Google Shape;15;p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08" y="5747771"/>
            <a:ext cx="2190353" cy="5825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2A2893-FFD2-491E-A16B-6F7501A7C0DC}"/>
              </a:ext>
            </a:extLst>
          </p:cNvPr>
          <p:cNvSpPr txBox="1"/>
          <p:nvPr userDrawn="1"/>
        </p:nvSpPr>
        <p:spPr>
          <a:xfrm>
            <a:off x="9743535" y="5945579"/>
            <a:ext cx="998671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067" dirty="0">
                <a:solidFill>
                  <a:schemeClr val="accent1"/>
                </a:solidFill>
                <a:latin typeface="+mn-lt"/>
              </a:rPr>
              <a:t>http://affine.ai/</a:t>
            </a:r>
          </a:p>
        </p:txBody>
      </p:sp>
    </p:spTree>
    <p:extLst>
      <p:ext uri="{BB962C8B-B14F-4D97-AF65-F5344CB8AC3E}">
        <p14:creationId xmlns:p14="http://schemas.microsoft.com/office/powerpoint/2010/main" val="387638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 preserve="1">
  <p:cSld name="1_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2" name="Google Shape;72;p11"/>
          <p:cNvCxnSpPr>
            <a:cxnSpLocks/>
          </p:cNvCxnSpPr>
          <p:nvPr/>
        </p:nvCxnSpPr>
        <p:spPr>
          <a:xfrm>
            <a:off x="532263" y="6374300"/>
            <a:ext cx="10992305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42;p7">
            <a:extLst>
              <a:ext uri="{FF2B5EF4-FFF2-40B4-BE49-F238E27FC236}">
                <a16:creationId xmlns:a16="http://schemas.microsoft.com/office/drawing/2014/main" id="{C7EACEC1-D81B-42F5-B088-B20F603C10B8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2"/>
            <a:ext cx="12193588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15654" y="170649"/>
            <a:ext cx="1134867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95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 preserve="1">
  <p:cSld name="1_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inbow abstract fiber optics">
            <a:extLst>
              <a:ext uri="{FF2B5EF4-FFF2-40B4-BE49-F238E27FC236}">
                <a16:creationId xmlns:a16="http://schemas.microsoft.com/office/drawing/2014/main" id="{2A6CE5D4-DDB9-4128-AC97-D1754DB2C0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2" name="Google Shape;72;p11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2F00B8-4A74-42C6-8F4F-0B2BF5E00E03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9" name="Google Shape;42;p7">
            <a:extLst>
              <a:ext uri="{FF2B5EF4-FFF2-40B4-BE49-F238E27FC236}">
                <a16:creationId xmlns:a16="http://schemas.microsoft.com/office/drawing/2014/main" id="{C7EACEC1-D81B-42F5-B088-B20F603C10B8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2"/>
            <a:ext cx="12193588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15654" y="170649"/>
            <a:ext cx="1134867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0" name="Google Shape;70;p11">
            <a:extLst>
              <a:ext uri="{FF2B5EF4-FFF2-40B4-BE49-F238E27FC236}">
                <a16:creationId xmlns:a16="http://schemas.microsoft.com/office/drawing/2014/main" id="{0EF0034A-76A0-4478-86B2-52CCB309A534}"/>
              </a:ext>
            </a:extLst>
          </p:cNvPr>
          <p:cNvPicPr preferRelativeResize="0"/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75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 preserve="1">
  <p:cSld name="1_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1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2F00B8-4A74-42C6-8F4F-0B2BF5E00E03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9" name="Google Shape;42;p7">
            <a:extLst>
              <a:ext uri="{FF2B5EF4-FFF2-40B4-BE49-F238E27FC236}">
                <a16:creationId xmlns:a16="http://schemas.microsoft.com/office/drawing/2014/main" id="{C7EACEC1-D81B-42F5-B088-B20F603C10B8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2"/>
            <a:ext cx="12193588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15654" y="170649"/>
            <a:ext cx="1134867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2" name="Picture 11" descr="Abstract background of mesh on pink">
            <a:extLst>
              <a:ext uri="{FF2B5EF4-FFF2-40B4-BE49-F238E27FC236}">
                <a16:creationId xmlns:a16="http://schemas.microsoft.com/office/drawing/2014/main" id="{09046AFC-F4C2-496C-B037-2FEA813E4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rgbClr val="616161">
                <a:shade val="45000"/>
                <a:satMod val="135000"/>
              </a:srgbClr>
              <a:prstClr val="white"/>
            </a:duotone>
            <a:alphaModFix amt="20000"/>
          </a:blip>
          <a:srcRect b="15605"/>
          <a:stretch/>
        </p:blipFill>
        <p:spPr>
          <a:xfrm>
            <a:off x="0" y="0"/>
            <a:ext cx="12193588" cy="68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6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 preserve="1">
  <p:cSld name="1_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skyscrapers">
            <a:extLst>
              <a:ext uri="{FF2B5EF4-FFF2-40B4-BE49-F238E27FC236}">
                <a16:creationId xmlns:a16="http://schemas.microsoft.com/office/drawing/2014/main" id="{5E216F77-8172-4D29-ADD7-BFD698D43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04897"/>
            <a:ext cx="12193588" cy="57531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E1C724-FBFB-4DEF-B7D2-854D7EEA94B5}"/>
              </a:ext>
            </a:extLst>
          </p:cNvPr>
          <p:cNvSpPr/>
          <p:nvPr userDrawn="1"/>
        </p:nvSpPr>
        <p:spPr>
          <a:xfrm>
            <a:off x="0" y="1104897"/>
            <a:ext cx="12193588" cy="57531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1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2F00B8-4A74-42C6-8F4F-0B2BF5E00E03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9" name="Google Shape;42;p7">
            <a:extLst>
              <a:ext uri="{FF2B5EF4-FFF2-40B4-BE49-F238E27FC236}">
                <a16:creationId xmlns:a16="http://schemas.microsoft.com/office/drawing/2014/main" id="{C7EACEC1-D81B-42F5-B088-B20F603C10B8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2"/>
            <a:ext cx="12193588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15654" y="170649"/>
            <a:ext cx="1134867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298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 preserve="1" userDrawn="1">
  <p:cSld name="1_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1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2F00B8-4A74-42C6-8F4F-0B2BF5E00E03}"/>
              </a:ext>
            </a:extLst>
          </p:cNvPr>
          <p:cNvSpPr txBox="1"/>
          <p:nvPr userDrawn="1"/>
        </p:nvSpPr>
        <p:spPr>
          <a:xfrm>
            <a:off x="5498874" y="6539706"/>
            <a:ext cx="119584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9" name="Google Shape;42;p7">
            <a:extLst>
              <a:ext uri="{FF2B5EF4-FFF2-40B4-BE49-F238E27FC236}">
                <a16:creationId xmlns:a16="http://schemas.microsoft.com/office/drawing/2014/main" id="{C7EACEC1-D81B-42F5-B088-B20F603C10B8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2"/>
            <a:ext cx="12193588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15654" y="170649"/>
            <a:ext cx="11346078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183278-3A6D-4FF5-B0E8-E08C6C245FF7}"/>
              </a:ext>
            </a:extLst>
          </p:cNvPr>
          <p:cNvSpPr/>
          <p:nvPr userDrawn="1"/>
        </p:nvSpPr>
        <p:spPr>
          <a:xfrm>
            <a:off x="415656" y="1245114"/>
            <a:ext cx="4436067" cy="307777"/>
          </a:xfrm>
          <a:custGeom>
            <a:avLst/>
            <a:gdLst>
              <a:gd name="connsiteX0" fmla="*/ 0 w 4206240"/>
              <a:gd name="connsiteY0" fmla="*/ 0 h 274318"/>
              <a:gd name="connsiteX1" fmla="*/ 4206240 w 4206240"/>
              <a:gd name="connsiteY1" fmla="*/ 0 h 274318"/>
              <a:gd name="connsiteX2" fmla="*/ 4206240 w 4206240"/>
              <a:gd name="connsiteY2" fmla="*/ 1 h 274318"/>
              <a:gd name="connsiteX3" fmla="*/ 4081661 w 4206240"/>
              <a:gd name="connsiteY3" fmla="*/ 137161 h 274318"/>
              <a:gd name="connsiteX4" fmla="*/ 4206238 w 4206240"/>
              <a:gd name="connsiteY4" fmla="*/ 274318 h 274318"/>
              <a:gd name="connsiteX5" fmla="*/ 3 w 4206240"/>
              <a:gd name="connsiteY5" fmla="*/ 274318 h 274318"/>
              <a:gd name="connsiteX6" fmla="*/ 124580 w 4206240"/>
              <a:gd name="connsiteY6" fmla="*/ 137161 h 274318"/>
              <a:gd name="connsiteX7" fmla="*/ 1 w 4206240"/>
              <a:gd name="connsiteY7" fmla="*/ 1 h 274318"/>
              <a:gd name="connsiteX8" fmla="*/ 1 w 4206240"/>
              <a:gd name="connsiteY8" fmla="*/ 274318 h 274318"/>
              <a:gd name="connsiteX9" fmla="*/ 0 w 4206240"/>
              <a:gd name="connsiteY9" fmla="*/ 274318 h 27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6240" h="274318">
                <a:moveTo>
                  <a:pt x="0" y="0"/>
                </a:moveTo>
                <a:lnTo>
                  <a:pt x="4206240" y="0"/>
                </a:lnTo>
                <a:lnTo>
                  <a:pt x="4206240" y="1"/>
                </a:lnTo>
                <a:lnTo>
                  <a:pt x="4081661" y="137161"/>
                </a:lnTo>
                <a:lnTo>
                  <a:pt x="4206238" y="274318"/>
                </a:lnTo>
                <a:lnTo>
                  <a:pt x="3" y="274318"/>
                </a:lnTo>
                <a:lnTo>
                  <a:pt x="124580" y="137161"/>
                </a:lnTo>
                <a:lnTo>
                  <a:pt x="1" y="1"/>
                </a:lnTo>
                <a:lnTo>
                  <a:pt x="1" y="274318"/>
                </a:lnTo>
                <a:lnTo>
                  <a:pt x="0" y="274318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BUSINESS PROBLEM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4EFFBB-BCC9-4B2F-889A-28598B99830C}"/>
              </a:ext>
            </a:extLst>
          </p:cNvPr>
          <p:cNvSpPr/>
          <p:nvPr userDrawn="1"/>
        </p:nvSpPr>
        <p:spPr>
          <a:xfrm>
            <a:off x="5114545" y="1260503"/>
            <a:ext cx="4436067" cy="276999"/>
          </a:xfrm>
          <a:custGeom>
            <a:avLst/>
            <a:gdLst>
              <a:gd name="connsiteX0" fmla="*/ 0 w 4206240"/>
              <a:gd name="connsiteY0" fmla="*/ 0 h 274318"/>
              <a:gd name="connsiteX1" fmla="*/ 4206240 w 4206240"/>
              <a:gd name="connsiteY1" fmla="*/ 0 h 274318"/>
              <a:gd name="connsiteX2" fmla="*/ 4206240 w 4206240"/>
              <a:gd name="connsiteY2" fmla="*/ 1 h 274318"/>
              <a:gd name="connsiteX3" fmla="*/ 4081661 w 4206240"/>
              <a:gd name="connsiteY3" fmla="*/ 137161 h 274318"/>
              <a:gd name="connsiteX4" fmla="*/ 4206238 w 4206240"/>
              <a:gd name="connsiteY4" fmla="*/ 274318 h 274318"/>
              <a:gd name="connsiteX5" fmla="*/ 3 w 4206240"/>
              <a:gd name="connsiteY5" fmla="*/ 274318 h 274318"/>
              <a:gd name="connsiteX6" fmla="*/ 124580 w 4206240"/>
              <a:gd name="connsiteY6" fmla="*/ 137161 h 274318"/>
              <a:gd name="connsiteX7" fmla="*/ 1 w 4206240"/>
              <a:gd name="connsiteY7" fmla="*/ 1 h 274318"/>
              <a:gd name="connsiteX8" fmla="*/ 1 w 4206240"/>
              <a:gd name="connsiteY8" fmla="*/ 274318 h 274318"/>
              <a:gd name="connsiteX9" fmla="*/ 0 w 4206240"/>
              <a:gd name="connsiteY9" fmla="*/ 274318 h 27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6240" h="274318">
                <a:moveTo>
                  <a:pt x="0" y="0"/>
                </a:moveTo>
                <a:lnTo>
                  <a:pt x="4206240" y="0"/>
                </a:lnTo>
                <a:lnTo>
                  <a:pt x="4206240" y="1"/>
                </a:lnTo>
                <a:lnTo>
                  <a:pt x="4081661" y="137161"/>
                </a:lnTo>
                <a:lnTo>
                  <a:pt x="4206238" y="274318"/>
                </a:lnTo>
                <a:lnTo>
                  <a:pt x="3" y="274318"/>
                </a:lnTo>
                <a:lnTo>
                  <a:pt x="124580" y="137161"/>
                </a:lnTo>
                <a:lnTo>
                  <a:pt x="1" y="1"/>
                </a:lnTo>
                <a:lnTo>
                  <a:pt x="1" y="274318"/>
                </a:lnTo>
                <a:lnTo>
                  <a:pt x="0" y="274318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CAPABILITY USED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6F0E56-A6AB-4E01-A23A-6EAEC707ACC0}"/>
              </a:ext>
            </a:extLst>
          </p:cNvPr>
          <p:cNvSpPr/>
          <p:nvPr userDrawn="1"/>
        </p:nvSpPr>
        <p:spPr>
          <a:xfrm>
            <a:off x="415656" y="3862631"/>
            <a:ext cx="4436067" cy="276999"/>
          </a:xfrm>
          <a:custGeom>
            <a:avLst/>
            <a:gdLst>
              <a:gd name="connsiteX0" fmla="*/ 0 w 4206240"/>
              <a:gd name="connsiteY0" fmla="*/ 0 h 274318"/>
              <a:gd name="connsiteX1" fmla="*/ 4206240 w 4206240"/>
              <a:gd name="connsiteY1" fmla="*/ 0 h 274318"/>
              <a:gd name="connsiteX2" fmla="*/ 4206240 w 4206240"/>
              <a:gd name="connsiteY2" fmla="*/ 1 h 274318"/>
              <a:gd name="connsiteX3" fmla="*/ 4081661 w 4206240"/>
              <a:gd name="connsiteY3" fmla="*/ 137161 h 274318"/>
              <a:gd name="connsiteX4" fmla="*/ 4206238 w 4206240"/>
              <a:gd name="connsiteY4" fmla="*/ 274318 h 274318"/>
              <a:gd name="connsiteX5" fmla="*/ 3 w 4206240"/>
              <a:gd name="connsiteY5" fmla="*/ 274318 h 274318"/>
              <a:gd name="connsiteX6" fmla="*/ 124580 w 4206240"/>
              <a:gd name="connsiteY6" fmla="*/ 137161 h 274318"/>
              <a:gd name="connsiteX7" fmla="*/ 1 w 4206240"/>
              <a:gd name="connsiteY7" fmla="*/ 1 h 274318"/>
              <a:gd name="connsiteX8" fmla="*/ 1 w 4206240"/>
              <a:gd name="connsiteY8" fmla="*/ 274318 h 274318"/>
              <a:gd name="connsiteX9" fmla="*/ 0 w 4206240"/>
              <a:gd name="connsiteY9" fmla="*/ 274318 h 27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6240" h="274318">
                <a:moveTo>
                  <a:pt x="0" y="0"/>
                </a:moveTo>
                <a:lnTo>
                  <a:pt x="4206240" y="0"/>
                </a:lnTo>
                <a:lnTo>
                  <a:pt x="4206240" y="1"/>
                </a:lnTo>
                <a:lnTo>
                  <a:pt x="4081661" y="137161"/>
                </a:lnTo>
                <a:lnTo>
                  <a:pt x="4206238" y="274318"/>
                </a:lnTo>
                <a:lnTo>
                  <a:pt x="3" y="274318"/>
                </a:lnTo>
                <a:lnTo>
                  <a:pt x="124580" y="137161"/>
                </a:lnTo>
                <a:lnTo>
                  <a:pt x="1" y="1"/>
                </a:lnTo>
                <a:lnTo>
                  <a:pt x="1" y="274318"/>
                </a:lnTo>
                <a:lnTo>
                  <a:pt x="0" y="274318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943F09-9E7B-4AB3-8A07-53AD3E279E17}"/>
              </a:ext>
            </a:extLst>
          </p:cNvPr>
          <p:cNvSpPr/>
          <p:nvPr userDrawn="1"/>
        </p:nvSpPr>
        <p:spPr>
          <a:xfrm>
            <a:off x="5114545" y="3862631"/>
            <a:ext cx="4436067" cy="276999"/>
          </a:xfrm>
          <a:custGeom>
            <a:avLst/>
            <a:gdLst>
              <a:gd name="connsiteX0" fmla="*/ 0 w 4206240"/>
              <a:gd name="connsiteY0" fmla="*/ 0 h 274318"/>
              <a:gd name="connsiteX1" fmla="*/ 4206240 w 4206240"/>
              <a:gd name="connsiteY1" fmla="*/ 0 h 274318"/>
              <a:gd name="connsiteX2" fmla="*/ 4206240 w 4206240"/>
              <a:gd name="connsiteY2" fmla="*/ 1 h 274318"/>
              <a:gd name="connsiteX3" fmla="*/ 4081661 w 4206240"/>
              <a:gd name="connsiteY3" fmla="*/ 137161 h 274318"/>
              <a:gd name="connsiteX4" fmla="*/ 4206238 w 4206240"/>
              <a:gd name="connsiteY4" fmla="*/ 274318 h 274318"/>
              <a:gd name="connsiteX5" fmla="*/ 3 w 4206240"/>
              <a:gd name="connsiteY5" fmla="*/ 274318 h 274318"/>
              <a:gd name="connsiteX6" fmla="*/ 124580 w 4206240"/>
              <a:gd name="connsiteY6" fmla="*/ 137161 h 274318"/>
              <a:gd name="connsiteX7" fmla="*/ 1 w 4206240"/>
              <a:gd name="connsiteY7" fmla="*/ 1 h 274318"/>
              <a:gd name="connsiteX8" fmla="*/ 1 w 4206240"/>
              <a:gd name="connsiteY8" fmla="*/ 274318 h 274318"/>
              <a:gd name="connsiteX9" fmla="*/ 0 w 4206240"/>
              <a:gd name="connsiteY9" fmla="*/ 274318 h 27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6240" h="274318">
                <a:moveTo>
                  <a:pt x="0" y="0"/>
                </a:moveTo>
                <a:lnTo>
                  <a:pt x="4206240" y="0"/>
                </a:lnTo>
                <a:lnTo>
                  <a:pt x="4206240" y="1"/>
                </a:lnTo>
                <a:lnTo>
                  <a:pt x="4081661" y="137161"/>
                </a:lnTo>
                <a:lnTo>
                  <a:pt x="4206238" y="274318"/>
                </a:lnTo>
                <a:lnTo>
                  <a:pt x="3" y="274318"/>
                </a:lnTo>
                <a:lnTo>
                  <a:pt x="124580" y="137161"/>
                </a:lnTo>
                <a:lnTo>
                  <a:pt x="1" y="1"/>
                </a:lnTo>
                <a:lnTo>
                  <a:pt x="1" y="274318"/>
                </a:lnTo>
                <a:lnTo>
                  <a:pt x="0" y="274318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BUSINESS BENEFITS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BD7F57-F8C0-4F6D-8FDB-A92A265D4E81}"/>
              </a:ext>
            </a:extLst>
          </p:cNvPr>
          <p:cNvCxnSpPr>
            <a:cxnSpLocks/>
          </p:cNvCxnSpPr>
          <p:nvPr userDrawn="1"/>
        </p:nvCxnSpPr>
        <p:spPr>
          <a:xfrm>
            <a:off x="9638486" y="1207025"/>
            <a:ext cx="0" cy="492536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A00E22-AE1B-4F42-AA74-B86490498BA6}"/>
              </a:ext>
            </a:extLst>
          </p:cNvPr>
          <p:cNvGrpSpPr/>
          <p:nvPr userDrawn="1"/>
        </p:nvGrpSpPr>
        <p:grpSpPr>
          <a:xfrm>
            <a:off x="9726364" y="1216124"/>
            <a:ext cx="2035369" cy="359152"/>
            <a:chOff x="9314545" y="1004752"/>
            <a:chExt cx="2072550" cy="36576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EEDB4E-B904-4FDA-88DF-C1B1C18F3FC8}"/>
                </a:ext>
              </a:extLst>
            </p:cNvPr>
            <p:cNvSpPr txBox="1"/>
            <p:nvPr/>
          </p:nvSpPr>
          <p:spPr>
            <a:xfrm>
              <a:off x="9736312" y="1102239"/>
              <a:ext cx="1650782" cy="2194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Industry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968D2C-C0CE-431E-A90C-0FCD5E548AE4}"/>
                </a:ext>
              </a:extLst>
            </p:cNvPr>
            <p:cNvSpPr/>
            <p:nvPr/>
          </p:nvSpPr>
          <p:spPr>
            <a:xfrm>
              <a:off x="9314545" y="1004752"/>
              <a:ext cx="365760" cy="36576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A3C438-3CD0-462F-9415-04F9EA59AC17}"/>
                </a:ext>
              </a:extLst>
            </p:cNvPr>
            <p:cNvCxnSpPr>
              <a:cxnSpLocks/>
            </p:cNvCxnSpPr>
            <p:nvPr/>
          </p:nvCxnSpPr>
          <p:spPr>
            <a:xfrm>
              <a:off x="9545050" y="1349828"/>
              <a:ext cx="1842045" cy="0"/>
            </a:xfrm>
            <a:prstGeom prst="lin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9" name="Graphic 18" descr="Building">
              <a:extLst>
                <a:ext uri="{FF2B5EF4-FFF2-40B4-BE49-F238E27FC236}">
                  <a16:creationId xmlns:a16="http://schemas.microsoft.com/office/drawing/2014/main" id="{DFD3E81E-9944-447C-A88D-54C36A8D2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1153" y="1051360"/>
              <a:ext cx="272544" cy="27254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DBD0C9-9DE1-4BAF-9CA5-9CB5295C090A}"/>
              </a:ext>
            </a:extLst>
          </p:cNvPr>
          <p:cNvSpPr txBox="1"/>
          <p:nvPr userDrawn="1"/>
        </p:nvSpPr>
        <p:spPr>
          <a:xfrm>
            <a:off x="10140565" y="2304834"/>
            <a:ext cx="1621167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2AA172-4781-4E8C-B7F8-85C8E0F00D59}"/>
              </a:ext>
            </a:extLst>
          </p:cNvPr>
          <p:cNvSpPr/>
          <p:nvPr userDrawn="1"/>
        </p:nvSpPr>
        <p:spPr>
          <a:xfrm>
            <a:off x="9726364" y="2209107"/>
            <a:ext cx="359199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F62F94F-1609-4D13-9B79-1C3BA5501C0B}"/>
              </a:ext>
            </a:extLst>
          </p:cNvPr>
          <p:cNvCxnSpPr>
            <a:cxnSpLocks/>
          </p:cNvCxnSpPr>
          <p:nvPr userDrawn="1"/>
        </p:nvCxnSpPr>
        <p:spPr>
          <a:xfrm>
            <a:off x="9952734" y="2547948"/>
            <a:ext cx="1809000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5DBFA21-DF3D-4925-996B-06CADDE22FBA}"/>
              </a:ext>
            </a:extLst>
          </p:cNvPr>
          <p:cNvSpPr txBox="1"/>
          <p:nvPr userDrawn="1"/>
        </p:nvSpPr>
        <p:spPr>
          <a:xfrm>
            <a:off x="10140565" y="3290768"/>
            <a:ext cx="1621167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Used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339CD7-311D-4885-83BE-0B5FDD5348AF}"/>
              </a:ext>
            </a:extLst>
          </p:cNvPr>
          <p:cNvSpPr/>
          <p:nvPr userDrawn="1"/>
        </p:nvSpPr>
        <p:spPr>
          <a:xfrm>
            <a:off x="9726364" y="3195041"/>
            <a:ext cx="359199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7ABD03-B1C0-48C7-841E-BF3F78DBA45A}"/>
              </a:ext>
            </a:extLst>
          </p:cNvPr>
          <p:cNvCxnSpPr>
            <a:cxnSpLocks/>
          </p:cNvCxnSpPr>
          <p:nvPr userDrawn="1"/>
        </p:nvCxnSpPr>
        <p:spPr>
          <a:xfrm>
            <a:off x="9952734" y="3533883"/>
            <a:ext cx="1809000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0BA4DD9-1C8F-4BC7-BF8C-D4138BC573AC}"/>
              </a:ext>
            </a:extLst>
          </p:cNvPr>
          <p:cNvSpPr txBox="1"/>
          <p:nvPr userDrawn="1"/>
        </p:nvSpPr>
        <p:spPr>
          <a:xfrm>
            <a:off x="10140565" y="4758108"/>
            <a:ext cx="1621167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Tech Stack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6E62F16-070B-4D45-BEE4-715AF878025E}"/>
              </a:ext>
            </a:extLst>
          </p:cNvPr>
          <p:cNvSpPr/>
          <p:nvPr userDrawn="1"/>
        </p:nvSpPr>
        <p:spPr>
          <a:xfrm>
            <a:off x="9726364" y="4662381"/>
            <a:ext cx="359199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3B5F6D-5757-43F6-BC4B-C8F5FA86B84B}"/>
              </a:ext>
            </a:extLst>
          </p:cNvPr>
          <p:cNvCxnSpPr>
            <a:cxnSpLocks/>
          </p:cNvCxnSpPr>
          <p:nvPr userDrawn="1"/>
        </p:nvCxnSpPr>
        <p:spPr>
          <a:xfrm>
            <a:off x="9952734" y="5001223"/>
            <a:ext cx="1809000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B8ABF3-284B-4757-B434-E6DA3369BF01}"/>
              </a:ext>
            </a:extLst>
          </p:cNvPr>
          <p:cNvGrpSpPr/>
          <p:nvPr userDrawn="1"/>
        </p:nvGrpSpPr>
        <p:grpSpPr>
          <a:xfrm>
            <a:off x="9772134" y="4720252"/>
            <a:ext cx="253025" cy="248173"/>
            <a:chOff x="5381626" y="4013201"/>
            <a:chExt cx="1417638" cy="1381124"/>
          </a:xfrm>
          <a:solidFill>
            <a:schemeClr val="bg1"/>
          </a:solidFill>
        </p:grpSpPr>
        <p:sp>
          <p:nvSpPr>
            <p:cNvPr id="37" name="Freeform 162">
              <a:extLst>
                <a:ext uri="{FF2B5EF4-FFF2-40B4-BE49-F238E27FC236}">
                  <a16:creationId xmlns:a16="http://schemas.microsoft.com/office/drawing/2014/main" id="{7C38D5A5-F2CB-4F75-A389-47F0543B1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5913" y="4013201"/>
              <a:ext cx="1389063" cy="757237"/>
            </a:xfrm>
            <a:custGeom>
              <a:avLst/>
              <a:gdLst>
                <a:gd name="T0" fmla="*/ 509 w 509"/>
                <a:gd name="T1" fmla="*/ 139 h 277"/>
                <a:gd name="T2" fmla="*/ 489 w 509"/>
                <a:gd name="T3" fmla="*/ 155 h 277"/>
                <a:gd name="T4" fmla="*/ 296 w 509"/>
                <a:gd name="T5" fmla="*/ 258 h 277"/>
                <a:gd name="T6" fmla="*/ 209 w 509"/>
                <a:gd name="T7" fmla="*/ 258 h 277"/>
                <a:gd name="T8" fmla="*/ 15 w 509"/>
                <a:gd name="T9" fmla="*/ 155 h 277"/>
                <a:gd name="T10" fmla="*/ 0 w 509"/>
                <a:gd name="T11" fmla="*/ 139 h 277"/>
                <a:gd name="T12" fmla="*/ 15 w 509"/>
                <a:gd name="T13" fmla="*/ 123 h 277"/>
                <a:gd name="T14" fmla="*/ 235 w 509"/>
                <a:gd name="T15" fmla="*/ 7 h 277"/>
                <a:gd name="T16" fmla="*/ 269 w 509"/>
                <a:gd name="T17" fmla="*/ 6 h 277"/>
                <a:gd name="T18" fmla="*/ 491 w 509"/>
                <a:gd name="T19" fmla="*/ 124 h 277"/>
                <a:gd name="T20" fmla="*/ 509 w 509"/>
                <a:gd name="T21" fmla="*/ 139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277">
                  <a:moveTo>
                    <a:pt x="509" y="139"/>
                  </a:moveTo>
                  <a:cubicBezTo>
                    <a:pt x="501" y="146"/>
                    <a:pt x="496" y="152"/>
                    <a:pt x="489" y="155"/>
                  </a:cubicBezTo>
                  <a:cubicBezTo>
                    <a:pt x="425" y="189"/>
                    <a:pt x="359" y="221"/>
                    <a:pt x="296" y="258"/>
                  </a:cubicBezTo>
                  <a:cubicBezTo>
                    <a:pt x="264" y="276"/>
                    <a:pt x="240" y="277"/>
                    <a:pt x="209" y="258"/>
                  </a:cubicBezTo>
                  <a:cubicBezTo>
                    <a:pt x="146" y="221"/>
                    <a:pt x="80" y="189"/>
                    <a:pt x="15" y="155"/>
                  </a:cubicBezTo>
                  <a:cubicBezTo>
                    <a:pt x="9" y="152"/>
                    <a:pt x="0" y="145"/>
                    <a:pt x="0" y="139"/>
                  </a:cubicBezTo>
                  <a:cubicBezTo>
                    <a:pt x="0" y="134"/>
                    <a:pt x="8" y="126"/>
                    <a:pt x="15" y="123"/>
                  </a:cubicBezTo>
                  <a:cubicBezTo>
                    <a:pt x="88" y="84"/>
                    <a:pt x="162" y="46"/>
                    <a:pt x="235" y="7"/>
                  </a:cubicBezTo>
                  <a:cubicBezTo>
                    <a:pt x="247" y="0"/>
                    <a:pt x="257" y="0"/>
                    <a:pt x="269" y="6"/>
                  </a:cubicBezTo>
                  <a:cubicBezTo>
                    <a:pt x="342" y="46"/>
                    <a:pt x="417" y="84"/>
                    <a:pt x="491" y="124"/>
                  </a:cubicBezTo>
                  <a:cubicBezTo>
                    <a:pt x="497" y="127"/>
                    <a:pt x="501" y="132"/>
                    <a:pt x="509" y="1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63">
              <a:extLst>
                <a:ext uri="{FF2B5EF4-FFF2-40B4-BE49-F238E27FC236}">
                  <a16:creationId xmlns:a16="http://schemas.microsoft.com/office/drawing/2014/main" id="{AC5443E7-0C00-472C-8247-F39460E13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26" y="4899025"/>
              <a:ext cx="1417638" cy="495300"/>
            </a:xfrm>
            <a:custGeom>
              <a:avLst/>
              <a:gdLst>
                <a:gd name="T0" fmla="*/ 519 w 519"/>
                <a:gd name="T1" fmla="*/ 48 h 181"/>
                <a:gd name="T2" fmla="*/ 498 w 519"/>
                <a:gd name="T3" fmla="*/ 57 h 181"/>
                <a:gd name="T4" fmla="*/ 269 w 519"/>
                <a:gd name="T5" fmla="*/ 178 h 181"/>
                <a:gd name="T6" fmla="*/ 245 w 519"/>
                <a:gd name="T7" fmla="*/ 177 h 181"/>
                <a:gd name="T8" fmla="*/ 17 w 519"/>
                <a:gd name="T9" fmla="*/ 58 h 181"/>
                <a:gd name="T10" fmla="*/ 16 w 519"/>
                <a:gd name="T11" fmla="*/ 29 h 181"/>
                <a:gd name="T12" fmla="*/ 21 w 519"/>
                <a:gd name="T13" fmla="*/ 26 h 181"/>
                <a:gd name="T14" fmla="*/ 117 w 519"/>
                <a:gd name="T15" fmla="*/ 26 h 181"/>
                <a:gd name="T16" fmla="*/ 226 w 519"/>
                <a:gd name="T17" fmla="*/ 84 h 181"/>
                <a:gd name="T18" fmla="*/ 288 w 519"/>
                <a:gd name="T19" fmla="*/ 84 h 181"/>
                <a:gd name="T20" fmla="*/ 424 w 519"/>
                <a:gd name="T21" fmla="*/ 11 h 181"/>
                <a:gd name="T22" fmla="*/ 465 w 519"/>
                <a:gd name="T23" fmla="*/ 12 h 181"/>
                <a:gd name="T24" fmla="*/ 499 w 519"/>
                <a:gd name="T25" fmla="*/ 30 h 181"/>
                <a:gd name="T26" fmla="*/ 519 w 519"/>
                <a:gd name="T27" fmla="*/ 4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9" h="181">
                  <a:moveTo>
                    <a:pt x="519" y="48"/>
                  </a:moveTo>
                  <a:cubicBezTo>
                    <a:pt x="510" y="52"/>
                    <a:pt x="504" y="54"/>
                    <a:pt x="498" y="57"/>
                  </a:cubicBezTo>
                  <a:cubicBezTo>
                    <a:pt x="422" y="98"/>
                    <a:pt x="345" y="138"/>
                    <a:pt x="269" y="178"/>
                  </a:cubicBezTo>
                  <a:cubicBezTo>
                    <a:pt x="262" y="181"/>
                    <a:pt x="251" y="181"/>
                    <a:pt x="245" y="177"/>
                  </a:cubicBezTo>
                  <a:cubicBezTo>
                    <a:pt x="169" y="138"/>
                    <a:pt x="93" y="98"/>
                    <a:pt x="17" y="58"/>
                  </a:cubicBezTo>
                  <a:cubicBezTo>
                    <a:pt x="0" y="49"/>
                    <a:pt x="0" y="39"/>
                    <a:pt x="16" y="29"/>
                  </a:cubicBezTo>
                  <a:cubicBezTo>
                    <a:pt x="18" y="28"/>
                    <a:pt x="19" y="27"/>
                    <a:pt x="21" y="26"/>
                  </a:cubicBezTo>
                  <a:cubicBezTo>
                    <a:pt x="69" y="0"/>
                    <a:pt x="69" y="0"/>
                    <a:pt x="117" y="26"/>
                  </a:cubicBezTo>
                  <a:cubicBezTo>
                    <a:pt x="154" y="45"/>
                    <a:pt x="191" y="64"/>
                    <a:pt x="226" y="84"/>
                  </a:cubicBezTo>
                  <a:cubicBezTo>
                    <a:pt x="248" y="96"/>
                    <a:pt x="267" y="95"/>
                    <a:pt x="288" y="84"/>
                  </a:cubicBezTo>
                  <a:cubicBezTo>
                    <a:pt x="333" y="59"/>
                    <a:pt x="379" y="36"/>
                    <a:pt x="424" y="11"/>
                  </a:cubicBezTo>
                  <a:cubicBezTo>
                    <a:pt x="439" y="2"/>
                    <a:pt x="451" y="2"/>
                    <a:pt x="465" y="12"/>
                  </a:cubicBezTo>
                  <a:cubicBezTo>
                    <a:pt x="476" y="18"/>
                    <a:pt x="488" y="23"/>
                    <a:pt x="499" y="30"/>
                  </a:cubicBezTo>
                  <a:cubicBezTo>
                    <a:pt x="503" y="33"/>
                    <a:pt x="507" y="37"/>
                    <a:pt x="519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64">
              <a:extLst>
                <a:ext uri="{FF2B5EF4-FFF2-40B4-BE49-F238E27FC236}">
                  <a16:creationId xmlns:a16="http://schemas.microsoft.com/office/drawing/2014/main" id="{1F8A0F80-9976-413D-AAB8-E74B45B36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26" y="4589463"/>
              <a:ext cx="1400175" cy="492125"/>
            </a:xfrm>
            <a:custGeom>
              <a:avLst/>
              <a:gdLst>
                <a:gd name="T0" fmla="*/ 513 w 513"/>
                <a:gd name="T1" fmla="*/ 43 h 180"/>
                <a:gd name="T2" fmla="*/ 499 w 513"/>
                <a:gd name="T3" fmla="*/ 56 h 180"/>
                <a:gd name="T4" fmla="*/ 267 w 513"/>
                <a:gd name="T5" fmla="*/ 177 h 180"/>
                <a:gd name="T6" fmla="*/ 245 w 513"/>
                <a:gd name="T7" fmla="*/ 177 h 180"/>
                <a:gd name="T8" fmla="*/ 16 w 513"/>
                <a:gd name="T9" fmla="*/ 56 h 180"/>
                <a:gd name="T10" fmla="*/ 15 w 513"/>
                <a:gd name="T11" fmla="*/ 29 h 180"/>
                <a:gd name="T12" fmla="*/ 18 w 513"/>
                <a:gd name="T13" fmla="*/ 27 h 180"/>
                <a:gd name="T14" fmla="*/ 119 w 513"/>
                <a:gd name="T15" fmla="*/ 25 h 180"/>
                <a:gd name="T16" fmla="*/ 224 w 513"/>
                <a:gd name="T17" fmla="*/ 81 h 180"/>
                <a:gd name="T18" fmla="*/ 289 w 513"/>
                <a:gd name="T19" fmla="*/ 82 h 180"/>
                <a:gd name="T20" fmla="*/ 430 w 513"/>
                <a:gd name="T21" fmla="*/ 8 h 180"/>
                <a:gd name="T22" fmla="*/ 458 w 513"/>
                <a:gd name="T23" fmla="*/ 7 h 180"/>
                <a:gd name="T24" fmla="*/ 500 w 513"/>
                <a:gd name="T25" fmla="*/ 29 h 180"/>
                <a:gd name="T26" fmla="*/ 513 w 513"/>
                <a:gd name="T27" fmla="*/ 4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180">
                  <a:moveTo>
                    <a:pt x="513" y="43"/>
                  </a:moveTo>
                  <a:cubicBezTo>
                    <a:pt x="507" y="48"/>
                    <a:pt x="503" y="53"/>
                    <a:pt x="499" y="56"/>
                  </a:cubicBezTo>
                  <a:cubicBezTo>
                    <a:pt x="422" y="96"/>
                    <a:pt x="345" y="137"/>
                    <a:pt x="267" y="177"/>
                  </a:cubicBezTo>
                  <a:cubicBezTo>
                    <a:pt x="262" y="180"/>
                    <a:pt x="251" y="180"/>
                    <a:pt x="245" y="177"/>
                  </a:cubicBezTo>
                  <a:cubicBezTo>
                    <a:pt x="169" y="137"/>
                    <a:pt x="92" y="97"/>
                    <a:pt x="16" y="56"/>
                  </a:cubicBezTo>
                  <a:cubicBezTo>
                    <a:pt x="0" y="47"/>
                    <a:pt x="0" y="38"/>
                    <a:pt x="15" y="29"/>
                  </a:cubicBezTo>
                  <a:cubicBezTo>
                    <a:pt x="16" y="28"/>
                    <a:pt x="17" y="27"/>
                    <a:pt x="18" y="27"/>
                  </a:cubicBezTo>
                  <a:cubicBezTo>
                    <a:pt x="52" y="1"/>
                    <a:pt x="83" y="0"/>
                    <a:pt x="119" y="25"/>
                  </a:cubicBezTo>
                  <a:cubicBezTo>
                    <a:pt x="152" y="47"/>
                    <a:pt x="189" y="62"/>
                    <a:pt x="224" y="81"/>
                  </a:cubicBezTo>
                  <a:cubicBezTo>
                    <a:pt x="247" y="94"/>
                    <a:pt x="266" y="95"/>
                    <a:pt x="289" y="82"/>
                  </a:cubicBezTo>
                  <a:cubicBezTo>
                    <a:pt x="336" y="56"/>
                    <a:pt x="383" y="31"/>
                    <a:pt x="430" y="8"/>
                  </a:cubicBezTo>
                  <a:cubicBezTo>
                    <a:pt x="438" y="4"/>
                    <a:pt x="450" y="4"/>
                    <a:pt x="458" y="7"/>
                  </a:cubicBezTo>
                  <a:cubicBezTo>
                    <a:pt x="472" y="13"/>
                    <a:pt x="486" y="21"/>
                    <a:pt x="500" y="29"/>
                  </a:cubicBezTo>
                  <a:cubicBezTo>
                    <a:pt x="505" y="32"/>
                    <a:pt x="508" y="37"/>
                    <a:pt x="5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62B07A-6DCE-467D-BCB1-10727E5B7F6D}"/>
              </a:ext>
            </a:extLst>
          </p:cNvPr>
          <p:cNvGrpSpPr/>
          <p:nvPr userDrawn="1"/>
        </p:nvGrpSpPr>
        <p:grpSpPr>
          <a:xfrm>
            <a:off x="9806112" y="3276282"/>
            <a:ext cx="183740" cy="211836"/>
            <a:chOff x="-9504233" y="-1169460"/>
            <a:chExt cx="1866900" cy="2152650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451E13-CC1B-4824-986F-9921CBBECE14}"/>
                </a:ext>
              </a:extLst>
            </p:cNvPr>
            <p:cNvSpPr/>
            <p:nvPr/>
          </p:nvSpPr>
          <p:spPr>
            <a:xfrm>
              <a:off x="-9504233" y="-1169460"/>
              <a:ext cx="1866900" cy="2152650"/>
            </a:xfrm>
            <a:custGeom>
              <a:avLst/>
              <a:gdLst>
                <a:gd name="connsiteX0" fmla="*/ 1823529 w 1866900"/>
                <a:gd name="connsiteY0" fmla="*/ 2151063 h 2152650"/>
                <a:gd name="connsiteX1" fmla="*/ 515429 w 1866900"/>
                <a:gd name="connsiteY1" fmla="*/ 2151063 h 2152650"/>
                <a:gd name="connsiteX2" fmla="*/ 473519 w 1866900"/>
                <a:gd name="connsiteY2" fmla="*/ 2010728 h 2152650"/>
                <a:gd name="connsiteX3" fmla="*/ 473519 w 1866900"/>
                <a:gd name="connsiteY3" fmla="*/ 1947228 h 2152650"/>
                <a:gd name="connsiteX4" fmla="*/ 441769 w 1866900"/>
                <a:gd name="connsiteY4" fmla="*/ 1916113 h 2152650"/>
                <a:gd name="connsiteX5" fmla="*/ 324294 w 1866900"/>
                <a:gd name="connsiteY5" fmla="*/ 1916748 h 2152650"/>
                <a:gd name="connsiteX6" fmla="*/ 239204 w 1866900"/>
                <a:gd name="connsiteY6" fmla="*/ 1829117 h 2152650"/>
                <a:gd name="connsiteX7" fmla="*/ 239839 w 1866900"/>
                <a:gd name="connsiteY7" fmla="*/ 1711642 h 2152650"/>
                <a:gd name="connsiteX8" fmla="*/ 209994 w 1866900"/>
                <a:gd name="connsiteY8" fmla="*/ 1681163 h 2152650"/>
                <a:gd name="connsiteX9" fmla="*/ 76644 w 1866900"/>
                <a:gd name="connsiteY9" fmla="*/ 1681163 h 2152650"/>
                <a:gd name="connsiteX10" fmla="*/ 38544 w 1866900"/>
                <a:gd name="connsiteY10" fmla="*/ 1670367 h 2152650"/>
                <a:gd name="connsiteX11" fmla="*/ 5524 w 1866900"/>
                <a:gd name="connsiteY11" fmla="*/ 1587183 h 2152650"/>
                <a:gd name="connsiteX12" fmla="*/ 4889 w 1866900"/>
                <a:gd name="connsiteY12" fmla="*/ 130492 h 2152650"/>
                <a:gd name="connsiteX13" fmla="*/ 44259 w 1866900"/>
                <a:gd name="connsiteY13" fmla="*/ 4763 h 2152650"/>
                <a:gd name="connsiteX14" fmla="*/ 1352359 w 1866900"/>
                <a:gd name="connsiteY14" fmla="*/ 4763 h 2152650"/>
                <a:gd name="connsiteX15" fmla="*/ 1394269 w 1866900"/>
                <a:gd name="connsiteY15" fmla="*/ 148273 h 2152650"/>
                <a:gd name="connsiteX16" fmla="*/ 1394269 w 1866900"/>
                <a:gd name="connsiteY16" fmla="*/ 208597 h 2152650"/>
                <a:gd name="connsiteX17" fmla="*/ 1426019 w 1866900"/>
                <a:gd name="connsiteY17" fmla="*/ 239713 h 2152650"/>
                <a:gd name="connsiteX18" fmla="*/ 1543494 w 1866900"/>
                <a:gd name="connsiteY18" fmla="*/ 239078 h 2152650"/>
                <a:gd name="connsiteX19" fmla="*/ 1628584 w 1866900"/>
                <a:gd name="connsiteY19" fmla="*/ 326708 h 2152650"/>
                <a:gd name="connsiteX20" fmla="*/ 1627949 w 1866900"/>
                <a:gd name="connsiteY20" fmla="*/ 444182 h 2152650"/>
                <a:gd name="connsiteX21" fmla="*/ 1657794 w 1866900"/>
                <a:gd name="connsiteY21" fmla="*/ 474663 h 2152650"/>
                <a:gd name="connsiteX22" fmla="*/ 1791144 w 1866900"/>
                <a:gd name="connsiteY22" fmla="*/ 474663 h 2152650"/>
                <a:gd name="connsiteX23" fmla="*/ 1829244 w 1866900"/>
                <a:gd name="connsiteY23" fmla="*/ 485457 h 2152650"/>
                <a:gd name="connsiteX24" fmla="*/ 1862264 w 1866900"/>
                <a:gd name="connsiteY24" fmla="*/ 568008 h 2152650"/>
                <a:gd name="connsiteX25" fmla="*/ 1862264 w 1866900"/>
                <a:gd name="connsiteY25" fmla="*/ 2018983 h 2152650"/>
                <a:gd name="connsiteX26" fmla="*/ 1823529 w 1866900"/>
                <a:gd name="connsiteY26" fmla="*/ 2151063 h 2152650"/>
                <a:gd name="connsiteX27" fmla="*/ 604964 w 1866900"/>
                <a:gd name="connsiteY27" fmla="*/ 1312228 h 2152650"/>
                <a:gd name="connsiteX28" fmla="*/ 604964 w 1866900"/>
                <a:gd name="connsiteY28" fmla="*/ 1968817 h 2152650"/>
                <a:gd name="connsiteX29" fmla="*/ 651954 w 1866900"/>
                <a:gd name="connsiteY29" fmla="*/ 2016442 h 2152650"/>
                <a:gd name="connsiteX30" fmla="*/ 1686369 w 1866900"/>
                <a:gd name="connsiteY30" fmla="*/ 2016442 h 2152650"/>
                <a:gd name="connsiteX31" fmla="*/ 1731454 w 1866900"/>
                <a:gd name="connsiteY31" fmla="*/ 1972628 h 2152650"/>
                <a:gd name="connsiteX32" fmla="*/ 1731454 w 1866900"/>
                <a:gd name="connsiteY32" fmla="*/ 655638 h 2152650"/>
                <a:gd name="connsiteX33" fmla="*/ 1684464 w 1866900"/>
                <a:gd name="connsiteY33" fmla="*/ 608013 h 2152650"/>
                <a:gd name="connsiteX34" fmla="*/ 650049 w 1866900"/>
                <a:gd name="connsiteY34" fmla="*/ 608013 h 2152650"/>
                <a:gd name="connsiteX35" fmla="*/ 604964 w 1866900"/>
                <a:gd name="connsiteY35" fmla="*/ 651828 h 2152650"/>
                <a:gd name="connsiteX36" fmla="*/ 604964 w 1866900"/>
                <a:gd name="connsiteY36" fmla="*/ 1312228 h 2152650"/>
                <a:gd name="connsiteX37" fmla="*/ 137604 w 1866900"/>
                <a:gd name="connsiteY37" fmla="*/ 842327 h 2152650"/>
                <a:gd name="connsiteX38" fmla="*/ 137604 w 1866900"/>
                <a:gd name="connsiteY38" fmla="*/ 842327 h 2152650"/>
                <a:gd name="connsiteX39" fmla="*/ 136969 w 1866900"/>
                <a:gd name="connsiteY39" fmla="*/ 1514793 h 2152650"/>
                <a:gd name="connsiteX40" fmla="*/ 167449 w 1866900"/>
                <a:gd name="connsiteY40" fmla="*/ 1547178 h 2152650"/>
                <a:gd name="connsiteX41" fmla="*/ 239839 w 1866900"/>
                <a:gd name="connsiteY41" fmla="*/ 1477328 h 2152650"/>
                <a:gd name="connsiteX42" fmla="*/ 239839 w 1866900"/>
                <a:gd name="connsiteY42" fmla="*/ 398463 h 2152650"/>
                <a:gd name="connsiteX43" fmla="*/ 241109 w 1866900"/>
                <a:gd name="connsiteY43" fmla="*/ 306388 h 2152650"/>
                <a:gd name="connsiteX44" fmla="*/ 316039 w 1866900"/>
                <a:gd name="connsiteY44" fmla="*/ 239078 h 2152650"/>
                <a:gd name="connsiteX45" fmla="*/ 1201229 w 1866900"/>
                <a:gd name="connsiteY45" fmla="*/ 239078 h 2152650"/>
                <a:gd name="connsiteX46" fmla="*/ 1263459 w 1866900"/>
                <a:gd name="connsiteY46" fmla="*/ 174308 h 2152650"/>
                <a:gd name="connsiteX47" fmla="*/ 1225359 w 1866900"/>
                <a:gd name="connsiteY47" fmla="*/ 138113 h 2152650"/>
                <a:gd name="connsiteX48" fmla="*/ 175069 w 1866900"/>
                <a:gd name="connsiteY48" fmla="*/ 138113 h 2152650"/>
                <a:gd name="connsiteX49" fmla="*/ 136334 w 1866900"/>
                <a:gd name="connsiteY49" fmla="*/ 175578 h 2152650"/>
                <a:gd name="connsiteX50" fmla="*/ 137604 w 1866900"/>
                <a:gd name="connsiteY50" fmla="*/ 842327 h 2152650"/>
                <a:gd name="connsiteX51" fmla="*/ 371284 w 1866900"/>
                <a:gd name="connsiteY51" fmla="*/ 1079183 h 2152650"/>
                <a:gd name="connsiteX52" fmla="*/ 371284 w 1866900"/>
                <a:gd name="connsiteY52" fmla="*/ 1714183 h 2152650"/>
                <a:gd name="connsiteX53" fmla="*/ 442404 w 1866900"/>
                <a:gd name="connsiteY53" fmla="*/ 1782763 h 2152650"/>
                <a:gd name="connsiteX54" fmla="*/ 474154 w 1866900"/>
                <a:gd name="connsiteY54" fmla="*/ 1747838 h 2152650"/>
                <a:gd name="connsiteX55" fmla="*/ 473519 w 1866900"/>
                <a:gd name="connsiteY55" fmla="*/ 1522413 h 2152650"/>
                <a:gd name="connsiteX56" fmla="*/ 473519 w 1866900"/>
                <a:gd name="connsiteY56" fmla="*/ 567373 h 2152650"/>
                <a:gd name="connsiteX57" fmla="*/ 565594 w 1866900"/>
                <a:gd name="connsiteY57" fmla="*/ 473393 h 2152650"/>
                <a:gd name="connsiteX58" fmla="*/ 1251394 w 1866900"/>
                <a:gd name="connsiteY58" fmla="*/ 474028 h 2152650"/>
                <a:gd name="connsiteX59" fmla="*/ 1460944 w 1866900"/>
                <a:gd name="connsiteY59" fmla="*/ 474663 h 2152650"/>
                <a:gd name="connsiteX60" fmla="*/ 1498409 w 1866900"/>
                <a:gd name="connsiteY60" fmla="*/ 435928 h 2152650"/>
                <a:gd name="connsiteX61" fmla="*/ 1498409 w 1866900"/>
                <a:gd name="connsiteY61" fmla="*/ 416878 h 2152650"/>
                <a:gd name="connsiteX62" fmla="*/ 1455864 w 1866900"/>
                <a:gd name="connsiteY62" fmla="*/ 373698 h 2152650"/>
                <a:gd name="connsiteX63" fmla="*/ 415099 w 1866900"/>
                <a:gd name="connsiteY63" fmla="*/ 373698 h 2152650"/>
                <a:gd name="connsiteX64" fmla="*/ 371919 w 1866900"/>
                <a:gd name="connsiteY64" fmla="*/ 418782 h 2152650"/>
                <a:gd name="connsiteX65" fmla="*/ 371284 w 1866900"/>
                <a:gd name="connsiteY65" fmla="*/ 1079183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66900" h="2152650">
                  <a:moveTo>
                    <a:pt x="1823529" y="2151063"/>
                  </a:moveTo>
                  <a:cubicBezTo>
                    <a:pt x="1387284" y="2151063"/>
                    <a:pt x="951674" y="2151063"/>
                    <a:pt x="515429" y="2151063"/>
                  </a:cubicBezTo>
                  <a:cubicBezTo>
                    <a:pt x="463994" y="2115503"/>
                    <a:pt x="474789" y="2061528"/>
                    <a:pt x="473519" y="2010728"/>
                  </a:cubicBezTo>
                  <a:cubicBezTo>
                    <a:pt x="472884" y="1989773"/>
                    <a:pt x="471614" y="1968183"/>
                    <a:pt x="473519" y="1947228"/>
                  </a:cubicBezTo>
                  <a:cubicBezTo>
                    <a:pt x="476059" y="1922463"/>
                    <a:pt x="463994" y="1915478"/>
                    <a:pt x="441769" y="1916113"/>
                  </a:cubicBezTo>
                  <a:cubicBezTo>
                    <a:pt x="402399" y="1916748"/>
                    <a:pt x="363029" y="1914208"/>
                    <a:pt x="324294" y="1916748"/>
                  </a:cubicBezTo>
                  <a:cubicBezTo>
                    <a:pt x="266509" y="1921192"/>
                    <a:pt x="237299" y="1884998"/>
                    <a:pt x="239204" y="1829117"/>
                  </a:cubicBezTo>
                  <a:cubicBezTo>
                    <a:pt x="240474" y="1789748"/>
                    <a:pt x="238569" y="1751013"/>
                    <a:pt x="239839" y="1711642"/>
                  </a:cubicBezTo>
                  <a:cubicBezTo>
                    <a:pt x="240474" y="1689417"/>
                    <a:pt x="230949" y="1681163"/>
                    <a:pt x="209994" y="1681163"/>
                  </a:cubicBezTo>
                  <a:cubicBezTo>
                    <a:pt x="165544" y="1681798"/>
                    <a:pt x="121094" y="1682433"/>
                    <a:pt x="76644" y="1681163"/>
                  </a:cubicBezTo>
                  <a:cubicBezTo>
                    <a:pt x="63944" y="1680528"/>
                    <a:pt x="49974" y="1676083"/>
                    <a:pt x="38544" y="1670367"/>
                  </a:cubicBezTo>
                  <a:cubicBezTo>
                    <a:pt x="3619" y="1652588"/>
                    <a:pt x="5524" y="1618933"/>
                    <a:pt x="5524" y="1587183"/>
                  </a:cubicBezTo>
                  <a:cubicBezTo>
                    <a:pt x="5524" y="1101408"/>
                    <a:pt x="5524" y="616268"/>
                    <a:pt x="4889" y="130492"/>
                  </a:cubicBezTo>
                  <a:cubicBezTo>
                    <a:pt x="4889" y="84138"/>
                    <a:pt x="444" y="37148"/>
                    <a:pt x="44259" y="4763"/>
                  </a:cubicBezTo>
                  <a:cubicBezTo>
                    <a:pt x="480504" y="4763"/>
                    <a:pt x="916114" y="4763"/>
                    <a:pt x="1352359" y="4763"/>
                  </a:cubicBezTo>
                  <a:cubicBezTo>
                    <a:pt x="1404429" y="41593"/>
                    <a:pt x="1392999" y="96838"/>
                    <a:pt x="1394269" y="148273"/>
                  </a:cubicBezTo>
                  <a:cubicBezTo>
                    <a:pt x="1394904" y="168593"/>
                    <a:pt x="1396174" y="188278"/>
                    <a:pt x="1394269" y="208597"/>
                  </a:cubicBezTo>
                  <a:cubicBezTo>
                    <a:pt x="1391729" y="233363"/>
                    <a:pt x="1403794" y="240347"/>
                    <a:pt x="1426019" y="239713"/>
                  </a:cubicBezTo>
                  <a:cubicBezTo>
                    <a:pt x="1465389" y="239078"/>
                    <a:pt x="1504759" y="242253"/>
                    <a:pt x="1543494" y="239078"/>
                  </a:cubicBezTo>
                  <a:cubicBezTo>
                    <a:pt x="1600644" y="234633"/>
                    <a:pt x="1631124" y="270828"/>
                    <a:pt x="1628584" y="326708"/>
                  </a:cubicBezTo>
                  <a:cubicBezTo>
                    <a:pt x="1627314" y="366078"/>
                    <a:pt x="1629219" y="404813"/>
                    <a:pt x="1627949" y="444182"/>
                  </a:cubicBezTo>
                  <a:cubicBezTo>
                    <a:pt x="1627314" y="466407"/>
                    <a:pt x="1636204" y="474663"/>
                    <a:pt x="1657794" y="474663"/>
                  </a:cubicBezTo>
                  <a:cubicBezTo>
                    <a:pt x="1702244" y="474028"/>
                    <a:pt x="1746694" y="473393"/>
                    <a:pt x="1791144" y="474663"/>
                  </a:cubicBezTo>
                  <a:cubicBezTo>
                    <a:pt x="1803844" y="475298"/>
                    <a:pt x="1817814" y="479743"/>
                    <a:pt x="1829244" y="485457"/>
                  </a:cubicBezTo>
                  <a:cubicBezTo>
                    <a:pt x="1864804" y="502603"/>
                    <a:pt x="1862264" y="536893"/>
                    <a:pt x="1862264" y="568008"/>
                  </a:cubicBezTo>
                  <a:cubicBezTo>
                    <a:pt x="1862264" y="1051878"/>
                    <a:pt x="1862264" y="1535113"/>
                    <a:pt x="1862264" y="2018983"/>
                  </a:cubicBezTo>
                  <a:cubicBezTo>
                    <a:pt x="1862899" y="2067242"/>
                    <a:pt x="1869249" y="2116773"/>
                    <a:pt x="1823529" y="2151063"/>
                  </a:cubicBezTo>
                  <a:close/>
                  <a:moveTo>
                    <a:pt x="604964" y="1312228"/>
                  </a:moveTo>
                  <a:cubicBezTo>
                    <a:pt x="604964" y="1531303"/>
                    <a:pt x="604964" y="1750378"/>
                    <a:pt x="604964" y="1968817"/>
                  </a:cubicBezTo>
                  <a:cubicBezTo>
                    <a:pt x="604964" y="2016442"/>
                    <a:pt x="604964" y="2016442"/>
                    <a:pt x="651954" y="2016442"/>
                  </a:cubicBezTo>
                  <a:cubicBezTo>
                    <a:pt x="996759" y="2016442"/>
                    <a:pt x="1341564" y="2016442"/>
                    <a:pt x="1686369" y="2016442"/>
                  </a:cubicBezTo>
                  <a:cubicBezTo>
                    <a:pt x="1730819" y="2016442"/>
                    <a:pt x="1731454" y="2015808"/>
                    <a:pt x="1731454" y="1972628"/>
                  </a:cubicBezTo>
                  <a:cubicBezTo>
                    <a:pt x="1731454" y="1533843"/>
                    <a:pt x="1731454" y="1094423"/>
                    <a:pt x="1731454" y="655638"/>
                  </a:cubicBezTo>
                  <a:cubicBezTo>
                    <a:pt x="1731454" y="608013"/>
                    <a:pt x="1731454" y="608013"/>
                    <a:pt x="1684464" y="608013"/>
                  </a:cubicBezTo>
                  <a:cubicBezTo>
                    <a:pt x="1339659" y="608013"/>
                    <a:pt x="994854" y="608013"/>
                    <a:pt x="650049" y="608013"/>
                  </a:cubicBezTo>
                  <a:cubicBezTo>
                    <a:pt x="605599" y="608013"/>
                    <a:pt x="604964" y="608648"/>
                    <a:pt x="604964" y="651828"/>
                  </a:cubicBezTo>
                  <a:cubicBezTo>
                    <a:pt x="604964" y="872173"/>
                    <a:pt x="605599" y="1092518"/>
                    <a:pt x="604964" y="1312228"/>
                  </a:cubicBezTo>
                  <a:close/>
                  <a:moveTo>
                    <a:pt x="137604" y="842327"/>
                  </a:moveTo>
                  <a:cubicBezTo>
                    <a:pt x="137604" y="842327"/>
                    <a:pt x="137604" y="842327"/>
                    <a:pt x="137604" y="842327"/>
                  </a:cubicBezTo>
                  <a:cubicBezTo>
                    <a:pt x="137604" y="1066483"/>
                    <a:pt x="137604" y="1290638"/>
                    <a:pt x="136969" y="1514793"/>
                  </a:cubicBezTo>
                  <a:cubicBezTo>
                    <a:pt x="136969" y="1538288"/>
                    <a:pt x="144589" y="1547813"/>
                    <a:pt x="167449" y="1547178"/>
                  </a:cubicBezTo>
                  <a:cubicBezTo>
                    <a:pt x="250634" y="1545908"/>
                    <a:pt x="239839" y="1556068"/>
                    <a:pt x="239839" y="1477328"/>
                  </a:cubicBezTo>
                  <a:cubicBezTo>
                    <a:pt x="240474" y="1117918"/>
                    <a:pt x="239839" y="757873"/>
                    <a:pt x="239839" y="398463"/>
                  </a:cubicBezTo>
                  <a:cubicBezTo>
                    <a:pt x="239839" y="367983"/>
                    <a:pt x="238569" y="336868"/>
                    <a:pt x="241109" y="306388"/>
                  </a:cubicBezTo>
                  <a:cubicBezTo>
                    <a:pt x="245554" y="259397"/>
                    <a:pt x="269049" y="239078"/>
                    <a:pt x="316039" y="239078"/>
                  </a:cubicBezTo>
                  <a:cubicBezTo>
                    <a:pt x="611314" y="239078"/>
                    <a:pt x="905954" y="239078"/>
                    <a:pt x="1201229" y="239078"/>
                  </a:cubicBezTo>
                  <a:cubicBezTo>
                    <a:pt x="1264729" y="239078"/>
                    <a:pt x="1263459" y="239078"/>
                    <a:pt x="1263459" y="174308"/>
                  </a:cubicBezTo>
                  <a:cubicBezTo>
                    <a:pt x="1263459" y="145733"/>
                    <a:pt x="1252029" y="138113"/>
                    <a:pt x="1225359" y="138113"/>
                  </a:cubicBezTo>
                  <a:cubicBezTo>
                    <a:pt x="875474" y="138748"/>
                    <a:pt x="524954" y="138748"/>
                    <a:pt x="175069" y="138113"/>
                  </a:cubicBezTo>
                  <a:cubicBezTo>
                    <a:pt x="147129" y="138113"/>
                    <a:pt x="135699" y="145098"/>
                    <a:pt x="136334" y="175578"/>
                  </a:cubicBezTo>
                  <a:cubicBezTo>
                    <a:pt x="138239" y="397828"/>
                    <a:pt x="137604" y="620078"/>
                    <a:pt x="137604" y="842327"/>
                  </a:cubicBezTo>
                  <a:close/>
                  <a:moveTo>
                    <a:pt x="371284" y="1079183"/>
                  </a:moveTo>
                  <a:cubicBezTo>
                    <a:pt x="371284" y="1290638"/>
                    <a:pt x="371284" y="1502093"/>
                    <a:pt x="371284" y="1714183"/>
                  </a:cubicBezTo>
                  <a:cubicBezTo>
                    <a:pt x="371284" y="1789113"/>
                    <a:pt x="361124" y="1780858"/>
                    <a:pt x="442404" y="1782763"/>
                  </a:cubicBezTo>
                  <a:cubicBezTo>
                    <a:pt x="467804" y="1783398"/>
                    <a:pt x="474789" y="1771967"/>
                    <a:pt x="474154" y="1747838"/>
                  </a:cubicBezTo>
                  <a:cubicBezTo>
                    <a:pt x="472884" y="1672908"/>
                    <a:pt x="473519" y="1597343"/>
                    <a:pt x="473519" y="1522413"/>
                  </a:cubicBezTo>
                  <a:cubicBezTo>
                    <a:pt x="473519" y="1204278"/>
                    <a:pt x="474154" y="885508"/>
                    <a:pt x="473519" y="567373"/>
                  </a:cubicBezTo>
                  <a:cubicBezTo>
                    <a:pt x="473519" y="506413"/>
                    <a:pt x="493204" y="472757"/>
                    <a:pt x="565594" y="473393"/>
                  </a:cubicBezTo>
                  <a:cubicBezTo>
                    <a:pt x="794194" y="475932"/>
                    <a:pt x="1022794" y="474028"/>
                    <a:pt x="1251394" y="474028"/>
                  </a:cubicBezTo>
                  <a:cubicBezTo>
                    <a:pt x="1321244" y="474028"/>
                    <a:pt x="1391094" y="472757"/>
                    <a:pt x="1460944" y="474663"/>
                  </a:cubicBezTo>
                  <a:cubicBezTo>
                    <a:pt x="1490154" y="475298"/>
                    <a:pt x="1502219" y="464503"/>
                    <a:pt x="1498409" y="435928"/>
                  </a:cubicBezTo>
                  <a:cubicBezTo>
                    <a:pt x="1497774" y="429578"/>
                    <a:pt x="1498409" y="423228"/>
                    <a:pt x="1498409" y="416878"/>
                  </a:cubicBezTo>
                  <a:cubicBezTo>
                    <a:pt x="1498409" y="375603"/>
                    <a:pt x="1497139" y="373698"/>
                    <a:pt x="1455864" y="373698"/>
                  </a:cubicBezTo>
                  <a:cubicBezTo>
                    <a:pt x="1109154" y="373698"/>
                    <a:pt x="761809" y="373698"/>
                    <a:pt x="415099" y="373698"/>
                  </a:cubicBezTo>
                  <a:cubicBezTo>
                    <a:pt x="372554" y="373698"/>
                    <a:pt x="371919" y="374333"/>
                    <a:pt x="371919" y="418782"/>
                  </a:cubicBezTo>
                  <a:cubicBezTo>
                    <a:pt x="370649" y="639128"/>
                    <a:pt x="371284" y="858838"/>
                    <a:pt x="371284" y="10791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2BA4499-93E2-4F7C-9253-5CDCE528820C}"/>
                </a:ext>
              </a:extLst>
            </p:cNvPr>
            <p:cNvSpPr/>
            <p:nvPr/>
          </p:nvSpPr>
          <p:spPr>
            <a:xfrm>
              <a:off x="-8708464" y="88476"/>
              <a:ext cx="742950" cy="95250"/>
            </a:xfrm>
            <a:custGeom>
              <a:avLst/>
              <a:gdLst>
                <a:gd name="connsiteX0" fmla="*/ 370535 w 742950"/>
                <a:gd name="connsiteY0" fmla="*/ 90488 h 95250"/>
                <a:gd name="connsiteX1" fmla="*/ 56845 w 742950"/>
                <a:gd name="connsiteY1" fmla="*/ 90488 h 95250"/>
                <a:gd name="connsiteX2" fmla="*/ 4775 w 742950"/>
                <a:gd name="connsiteY2" fmla="*/ 51752 h 95250"/>
                <a:gd name="connsiteX3" fmla="*/ 57481 w 742950"/>
                <a:gd name="connsiteY3" fmla="*/ 4763 h 95250"/>
                <a:gd name="connsiteX4" fmla="*/ 688671 w 742950"/>
                <a:gd name="connsiteY4" fmla="*/ 4763 h 95250"/>
                <a:gd name="connsiteX5" fmla="*/ 741375 w 742950"/>
                <a:gd name="connsiteY5" fmla="*/ 49847 h 95250"/>
                <a:gd name="connsiteX6" fmla="*/ 690575 w 742950"/>
                <a:gd name="connsiteY6" fmla="*/ 90488 h 95250"/>
                <a:gd name="connsiteX7" fmla="*/ 370535 w 742950"/>
                <a:gd name="connsiteY7" fmla="*/ 90488 h 95250"/>
                <a:gd name="connsiteX8" fmla="*/ 370535 w 742950"/>
                <a:gd name="connsiteY8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95250">
                  <a:moveTo>
                    <a:pt x="370535" y="90488"/>
                  </a:moveTo>
                  <a:cubicBezTo>
                    <a:pt x="265760" y="90488"/>
                    <a:pt x="160985" y="90488"/>
                    <a:pt x="56845" y="90488"/>
                  </a:cubicBezTo>
                  <a:cubicBezTo>
                    <a:pt x="24460" y="90488"/>
                    <a:pt x="6045" y="75247"/>
                    <a:pt x="4775" y="51752"/>
                  </a:cubicBezTo>
                  <a:cubicBezTo>
                    <a:pt x="4140" y="26352"/>
                    <a:pt x="27000" y="4763"/>
                    <a:pt x="57481" y="4763"/>
                  </a:cubicBezTo>
                  <a:cubicBezTo>
                    <a:pt x="267665" y="4763"/>
                    <a:pt x="477850" y="4763"/>
                    <a:pt x="688671" y="4763"/>
                  </a:cubicBezTo>
                  <a:cubicBezTo>
                    <a:pt x="714706" y="4763"/>
                    <a:pt x="741375" y="28257"/>
                    <a:pt x="741375" y="49847"/>
                  </a:cubicBezTo>
                  <a:cubicBezTo>
                    <a:pt x="741375" y="71438"/>
                    <a:pt x="719785" y="90488"/>
                    <a:pt x="690575" y="90488"/>
                  </a:cubicBezTo>
                  <a:cubicBezTo>
                    <a:pt x="583896" y="90488"/>
                    <a:pt x="477215" y="90488"/>
                    <a:pt x="370535" y="90488"/>
                  </a:cubicBezTo>
                  <a:cubicBezTo>
                    <a:pt x="370535" y="90488"/>
                    <a:pt x="370535" y="90488"/>
                    <a:pt x="370535" y="90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7177B43-324A-4D08-B94B-FA9AAF313725}"/>
                </a:ext>
              </a:extLst>
            </p:cNvPr>
            <p:cNvSpPr/>
            <p:nvPr/>
          </p:nvSpPr>
          <p:spPr>
            <a:xfrm>
              <a:off x="-8707831" y="272626"/>
              <a:ext cx="742950" cy="88900"/>
            </a:xfrm>
            <a:custGeom>
              <a:avLst/>
              <a:gdLst>
                <a:gd name="connsiteX0" fmla="*/ 370537 w 742950"/>
                <a:gd name="connsiteY0" fmla="*/ 89852 h 88900"/>
                <a:gd name="connsiteX1" fmla="*/ 56212 w 742950"/>
                <a:gd name="connsiteY1" fmla="*/ 89852 h 88900"/>
                <a:gd name="connsiteX2" fmla="*/ 4777 w 742950"/>
                <a:gd name="connsiteY2" fmla="*/ 47307 h 88900"/>
                <a:gd name="connsiteX3" fmla="*/ 56847 w 742950"/>
                <a:gd name="connsiteY3" fmla="*/ 4763 h 88900"/>
                <a:gd name="connsiteX4" fmla="*/ 684862 w 742950"/>
                <a:gd name="connsiteY4" fmla="*/ 4763 h 88900"/>
                <a:gd name="connsiteX5" fmla="*/ 740107 w 742950"/>
                <a:gd name="connsiteY5" fmla="*/ 47942 h 88900"/>
                <a:gd name="connsiteX6" fmla="*/ 686767 w 742950"/>
                <a:gd name="connsiteY6" fmla="*/ 89852 h 88900"/>
                <a:gd name="connsiteX7" fmla="*/ 370537 w 742950"/>
                <a:gd name="connsiteY7" fmla="*/ 89852 h 88900"/>
                <a:gd name="connsiteX8" fmla="*/ 370537 w 742950"/>
                <a:gd name="connsiteY8" fmla="*/ 89852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88900">
                  <a:moveTo>
                    <a:pt x="370537" y="89852"/>
                  </a:moveTo>
                  <a:cubicBezTo>
                    <a:pt x="265762" y="89852"/>
                    <a:pt x="160987" y="89852"/>
                    <a:pt x="56212" y="89852"/>
                  </a:cubicBezTo>
                  <a:cubicBezTo>
                    <a:pt x="23827" y="89852"/>
                    <a:pt x="4142" y="72707"/>
                    <a:pt x="4777" y="47307"/>
                  </a:cubicBezTo>
                  <a:cubicBezTo>
                    <a:pt x="4777" y="22542"/>
                    <a:pt x="25732" y="4763"/>
                    <a:pt x="56847" y="4763"/>
                  </a:cubicBezTo>
                  <a:cubicBezTo>
                    <a:pt x="266398" y="4763"/>
                    <a:pt x="475948" y="4763"/>
                    <a:pt x="684862" y="4763"/>
                  </a:cubicBezTo>
                  <a:cubicBezTo>
                    <a:pt x="715977" y="4763"/>
                    <a:pt x="740107" y="24447"/>
                    <a:pt x="740107" y="47942"/>
                  </a:cubicBezTo>
                  <a:cubicBezTo>
                    <a:pt x="740107" y="71438"/>
                    <a:pt x="718517" y="89217"/>
                    <a:pt x="686767" y="89852"/>
                  </a:cubicBezTo>
                  <a:cubicBezTo>
                    <a:pt x="581992" y="89852"/>
                    <a:pt x="475948" y="89852"/>
                    <a:pt x="370537" y="89852"/>
                  </a:cubicBezTo>
                  <a:cubicBezTo>
                    <a:pt x="370537" y="89852"/>
                    <a:pt x="370537" y="89852"/>
                    <a:pt x="370537" y="898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4692761-C11D-431D-9181-3CE17815DDBA}"/>
                </a:ext>
              </a:extLst>
            </p:cNvPr>
            <p:cNvSpPr/>
            <p:nvPr/>
          </p:nvSpPr>
          <p:spPr>
            <a:xfrm>
              <a:off x="-8708452" y="455505"/>
              <a:ext cx="742950" cy="88900"/>
            </a:xfrm>
            <a:custGeom>
              <a:avLst/>
              <a:gdLst>
                <a:gd name="connsiteX0" fmla="*/ 374333 w 742950"/>
                <a:gd name="connsiteY0" fmla="*/ 4763 h 88900"/>
                <a:gd name="connsiteX1" fmla="*/ 685483 w 742950"/>
                <a:gd name="connsiteY1" fmla="*/ 4763 h 88900"/>
                <a:gd name="connsiteX2" fmla="*/ 741363 w 742950"/>
                <a:gd name="connsiteY2" fmla="*/ 46673 h 88900"/>
                <a:gd name="connsiteX3" fmla="*/ 685483 w 742950"/>
                <a:gd name="connsiteY3" fmla="*/ 89852 h 88900"/>
                <a:gd name="connsiteX4" fmla="*/ 56833 w 742950"/>
                <a:gd name="connsiteY4" fmla="*/ 89852 h 88900"/>
                <a:gd name="connsiteX5" fmla="*/ 4763 w 742950"/>
                <a:gd name="connsiteY5" fmla="*/ 47308 h 88900"/>
                <a:gd name="connsiteX6" fmla="*/ 56833 w 742950"/>
                <a:gd name="connsiteY6" fmla="*/ 4763 h 88900"/>
                <a:gd name="connsiteX7" fmla="*/ 374333 w 742950"/>
                <a:gd name="connsiteY7" fmla="*/ 4763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88900">
                  <a:moveTo>
                    <a:pt x="374333" y="4763"/>
                  </a:moveTo>
                  <a:cubicBezTo>
                    <a:pt x="477838" y="4763"/>
                    <a:pt x="581977" y="4763"/>
                    <a:pt x="685483" y="4763"/>
                  </a:cubicBezTo>
                  <a:cubicBezTo>
                    <a:pt x="718502" y="4763"/>
                    <a:pt x="741998" y="22543"/>
                    <a:pt x="741363" y="46673"/>
                  </a:cubicBezTo>
                  <a:cubicBezTo>
                    <a:pt x="741363" y="70802"/>
                    <a:pt x="717233" y="89852"/>
                    <a:pt x="685483" y="89852"/>
                  </a:cubicBezTo>
                  <a:cubicBezTo>
                    <a:pt x="475933" y="89852"/>
                    <a:pt x="266383" y="89852"/>
                    <a:pt x="56833" y="89852"/>
                  </a:cubicBezTo>
                  <a:cubicBezTo>
                    <a:pt x="26352" y="89852"/>
                    <a:pt x="4763" y="72073"/>
                    <a:pt x="4763" y="47308"/>
                  </a:cubicBezTo>
                  <a:cubicBezTo>
                    <a:pt x="4763" y="22543"/>
                    <a:pt x="25718" y="4763"/>
                    <a:pt x="56833" y="4763"/>
                  </a:cubicBezTo>
                  <a:cubicBezTo>
                    <a:pt x="162877" y="4763"/>
                    <a:pt x="268288" y="5398"/>
                    <a:pt x="37433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A9265D-32D4-41AA-8340-B4450A28A37A}"/>
                </a:ext>
              </a:extLst>
            </p:cNvPr>
            <p:cNvSpPr/>
            <p:nvPr/>
          </p:nvSpPr>
          <p:spPr>
            <a:xfrm>
              <a:off x="-8708562" y="-256012"/>
              <a:ext cx="342900" cy="95250"/>
            </a:xfrm>
            <a:custGeom>
              <a:avLst/>
              <a:gdLst>
                <a:gd name="connsiteX0" fmla="*/ 171878 w 342900"/>
                <a:gd name="connsiteY0" fmla="*/ 91440 h 95250"/>
                <a:gd name="connsiteX1" fmla="*/ 63928 w 342900"/>
                <a:gd name="connsiteY1" fmla="*/ 91440 h 95250"/>
                <a:gd name="connsiteX2" fmla="*/ 4873 w 342900"/>
                <a:gd name="connsiteY2" fmla="*/ 50165 h 95250"/>
                <a:gd name="connsiteX3" fmla="*/ 60118 w 342900"/>
                <a:gd name="connsiteY3" fmla="*/ 5715 h 95250"/>
                <a:gd name="connsiteX4" fmla="*/ 288083 w 342900"/>
                <a:gd name="connsiteY4" fmla="*/ 5715 h 95250"/>
                <a:gd name="connsiteX5" fmla="*/ 339518 w 342900"/>
                <a:gd name="connsiteY5" fmla="*/ 45720 h 95250"/>
                <a:gd name="connsiteX6" fmla="*/ 288718 w 342900"/>
                <a:gd name="connsiteY6" fmla="*/ 90170 h 95250"/>
                <a:gd name="connsiteX7" fmla="*/ 171243 w 342900"/>
                <a:gd name="connsiteY7" fmla="*/ 90805 h 95250"/>
                <a:gd name="connsiteX8" fmla="*/ 171878 w 342900"/>
                <a:gd name="connsiteY8" fmla="*/ 9144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95250">
                  <a:moveTo>
                    <a:pt x="171878" y="91440"/>
                  </a:moveTo>
                  <a:cubicBezTo>
                    <a:pt x="135683" y="91440"/>
                    <a:pt x="100123" y="91440"/>
                    <a:pt x="63928" y="91440"/>
                  </a:cubicBezTo>
                  <a:cubicBezTo>
                    <a:pt x="32813" y="91440"/>
                    <a:pt x="6143" y="73025"/>
                    <a:pt x="4873" y="50165"/>
                  </a:cubicBezTo>
                  <a:cubicBezTo>
                    <a:pt x="2968" y="26670"/>
                    <a:pt x="25828" y="6350"/>
                    <a:pt x="60118" y="5715"/>
                  </a:cubicBezTo>
                  <a:cubicBezTo>
                    <a:pt x="136318" y="4445"/>
                    <a:pt x="212518" y="4445"/>
                    <a:pt x="288083" y="5715"/>
                  </a:cubicBezTo>
                  <a:cubicBezTo>
                    <a:pt x="313483" y="6350"/>
                    <a:pt x="336978" y="13970"/>
                    <a:pt x="339518" y="45720"/>
                  </a:cubicBezTo>
                  <a:cubicBezTo>
                    <a:pt x="341423" y="70485"/>
                    <a:pt x="321738" y="88900"/>
                    <a:pt x="288718" y="90170"/>
                  </a:cubicBezTo>
                  <a:cubicBezTo>
                    <a:pt x="249983" y="92075"/>
                    <a:pt x="210613" y="90805"/>
                    <a:pt x="171243" y="90805"/>
                  </a:cubicBezTo>
                  <a:cubicBezTo>
                    <a:pt x="171878" y="90170"/>
                    <a:pt x="171878" y="90805"/>
                    <a:pt x="171878" y="914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" name="Group 439">
            <a:extLst>
              <a:ext uri="{FF2B5EF4-FFF2-40B4-BE49-F238E27FC236}">
                <a16:creationId xmlns:a16="http://schemas.microsoft.com/office/drawing/2014/main" id="{CC77B07C-AB5E-4483-944A-CBF8A1897433}"/>
              </a:ext>
            </a:extLst>
          </p:cNvPr>
          <p:cNvGrpSpPr/>
          <p:nvPr userDrawn="1"/>
        </p:nvGrpSpPr>
        <p:grpSpPr>
          <a:xfrm>
            <a:off x="9782837" y="2291475"/>
            <a:ext cx="246253" cy="194416"/>
            <a:chOff x="-2644775" y="2681288"/>
            <a:chExt cx="2366962" cy="1931987"/>
          </a:xfrm>
          <a:solidFill>
            <a:schemeClr val="bg1"/>
          </a:solidFill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76E9B395-865F-4B35-B1D8-69A6D3476E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3388" y="3184525"/>
              <a:ext cx="1425575" cy="1428750"/>
            </a:xfrm>
            <a:custGeom>
              <a:avLst/>
              <a:gdLst>
                <a:gd name="T0" fmla="*/ 328 w 380"/>
                <a:gd name="T1" fmla="*/ 254 h 381"/>
                <a:gd name="T2" fmla="*/ 253 w 380"/>
                <a:gd name="T3" fmla="*/ 53 h 381"/>
                <a:gd name="T4" fmla="*/ 52 w 380"/>
                <a:gd name="T5" fmla="*/ 128 h 381"/>
                <a:gd name="T6" fmla="*/ 127 w 380"/>
                <a:gd name="T7" fmla="*/ 329 h 381"/>
                <a:gd name="T8" fmla="*/ 328 w 380"/>
                <a:gd name="T9" fmla="*/ 254 h 381"/>
                <a:gd name="T10" fmla="*/ 2 w 380"/>
                <a:gd name="T11" fmla="*/ 240 h 381"/>
                <a:gd name="T12" fmla="*/ 7 w 380"/>
                <a:gd name="T13" fmla="*/ 228 h 381"/>
                <a:gd name="T14" fmla="*/ 28 w 380"/>
                <a:gd name="T15" fmla="*/ 220 h 381"/>
                <a:gd name="T16" fmla="*/ 30 w 380"/>
                <a:gd name="T17" fmla="*/ 150 h 381"/>
                <a:gd name="T18" fmla="*/ 10 w 380"/>
                <a:gd name="T19" fmla="*/ 140 h 381"/>
                <a:gd name="T20" fmla="*/ 6 w 380"/>
                <a:gd name="T21" fmla="*/ 128 h 381"/>
                <a:gd name="T22" fmla="*/ 22 w 380"/>
                <a:gd name="T23" fmla="*/ 92 h 381"/>
                <a:gd name="T24" fmla="*/ 34 w 380"/>
                <a:gd name="T25" fmla="*/ 88 h 381"/>
                <a:gd name="T26" fmla="*/ 55 w 380"/>
                <a:gd name="T27" fmla="*/ 97 h 381"/>
                <a:gd name="T28" fmla="*/ 106 w 380"/>
                <a:gd name="T29" fmla="*/ 49 h 381"/>
                <a:gd name="T30" fmla="*/ 98 w 380"/>
                <a:gd name="T31" fmla="*/ 28 h 381"/>
                <a:gd name="T32" fmla="*/ 104 w 380"/>
                <a:gd name="T33" fmla="*/ 16 h 381"/>
                <a:gd name="T34" fmla="*/ 141 w 380"/>
                <a:gd name="T35" fmla="*/ 2 h 381"/>
                <a:gd name="T36" fmla="*/ 153 w 380"/>
                <a:gd name="T37" fmla="*/ 7 h 381"/>
                <a:gd name="T38" fmla="*/ 161 w 380"/>
                <a:gd name="T39" fmla="*/ 29 h 381"/>
                <a:gd name="T40" fmla="*/ 231 w 380"/>
                <a:gd name="T41" fmla="*/ 31 h 381"/>
                <a:gd name="T42" fmla="*/ 241 w 380"/>
                <a:gd name="T43" fmla="*/ 11 h 381"/>
                <a:gd name="T44" fmla="*/ 253 w 380"/>
                <a:gd name="T45" fmla="*/ 6 h 381"/>
                <a:gd name="T46" fmla="*/ 289 w 380"/>
                <a:gd name="T47" fmla="*/ 23 h 381"/>
                <a:gd name="T48" fmla="*/ 293 w 380"/>
                <a:gd name="T49" fmla="*/ 35 h 381"/>
                <a:gd name="T50" fmla="*/ 284 w 380"/>
                <a:gd name="T51" fmla="*/ 55 h 381"/>
                <a:gd name="T52" fmla="*/ 332 w 380"/>
                <a:gd name="T53" fmla="*/ 107 h 381"/>
                <a:gd name="T54" fmla="*/ 353 w 380"/>
                <a:gd name="T55" fmla="*/ 99 h 381"/>
                <a:gd name="T56" fmla="*/ 365 w 380"/>
                <a:gd name="T57" fmla="*/ 104 h 381"/>
                <a:gd name="T58" fmla="*/ 379 w 380"/>
                <a:gd name="T59" fmla="*/ 142 h 381"/>
                <a:gd name="T60" fmla="*/ 374 w 380"/>
                <a:gd name="T61" fmla="*/ 153 h 381"/>
                <a:gd name="T62" fmla="*/ 352 w 380"/>
                <a:gd name="T63" fmla="*/ 161 h 381"/>
                <a:gd name="T64" fmla="*/ 350 w 380"/>
                <a:gd name="T65" fmla="*/ 232 h 381"/>
                <a:gd name="T66" fmla="*/ 370 w 380"/>
                <a:gd name="T67" fmla="*/ 241 h 381"/>
                <a:gd name="T68" fmla="*/ 375 w 380"/>
                <a:gd name="T69" fmla="*/ 253 h 381"/>
                <a:gd name="T70" fmla="*/ 358 w 380"/>
                <a:gd name="T71" fmla="*/ 290 h 381"/>
                <a:gd name="T72" fmla="*/ 346 w 380"/>
                <a:gd name="T73" fmla="*/ 294 h 381"/>
                <a:gd name="T74" fmla="*/ 326 w 380"/>
                <a:gd name="T75" fmla="*/ 285 h 381"/>
                <a:gd name="T76" fmla="*/ 274 w 380"/>
                <a:gd name="T77" fmla="*/ 333 h 381"/>
                <a:gd name="T78" fmla="*/ 282 w 380"/>
                <a:gd name="T79" fmla="*/ 354 h 381"/>
                <a:gd name="T80" fmla="*/ 277 w 380"/>
                <a:gd name="T81" fmla="*/ 365 h 381"/>
                <a:gd name="T82" fmla="*/ 239 w 380"/>
                <a:gd name="T83" fmla="*/ 379 h 381"/>
                <a:gd name="T84" fmla="*/ 228 w 380"/>
                <a:gd name="T85" fmla="*/ 374 h 381"/>
                <a:gd name="T86" fmla="*/ 220 w 380"/>
                <a:gd name="T87" fmla="*/ 353 h 381"/>
                <a:gd name="T88" fmla="*/ 149 w 380"/>
                <a:gd name="T89" fmla="*/ 350 h 381"/>
                <a:gd name="T90" fmla="*/ 139 w 380"/>
                <a:gd name="T91" fmla="*/ 371 h 381"/>
                <a:gd name="T92" fmla="*/ 128 w 380"/>
                <a:gd name="T93" fmla="*/ 375 h 381"/>
                <a:gd name="T94" fmla="*/ 91 w 380"/>
                <a:gd name="T95" fmla="*/ 359 h 381"/>
                <a:gd name="T96" fmla="*/ 87 w 380"/>
                <a:gd name="T97" fmla="*/ 347 h 381"/>
                <a:gd name="T98" fmla="*/ 96 w 380"/>
                <a:gd name="T99" fmla="*/ 326 h 381"/>
                <a:gd name="T100" fmla="*/ 48 w 380"/>
                <a:gd name="T101" fmla="*/ 275 h 381"/>
                <a:gd name="T102" fmla="*/ 27 w 380"/>
                <a:gd name="T103" fmla="*/ 282 h 381"/>
                <a:gd name="T104" fmla="*/ 15 w 380"/>
                <a:gd name="T105" fmla="*/ 277 h 381"/>
                <a:gd name="T106" fmla="*/ 2 w 380"/>
                <a:gd name="T107" fmla="*/ 24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0" h="381">
                  <a:moveTo>
                    <a:pt x="328" y="254"/>
                  </a:moveTo>
                  <a:cubicBezTo>
                    <a:pt x="363" y="178"/>
                    <a:pt x="329" y="88"/>
                    <a:pt x="253" y="53"/>
                  </a:cubicBezTo>
                  <a:cubicBezTo>
                    <a:pt x="177" y="18"/>
                    <a:pt x="87" y="52"/>
                    <a:pt x="52" y="128"/>
                  </a:cubicBezTo>
                  <a:cubicBezTo>
                    <a:pt x="17" y="204"/>
                    <a:pt x="51" y="294"/>
                    <a:pt x="127" y="329"/>
                  </a:cubicBezTo>
                  <a:cubicBezTo>
                    <a:pt x="203" y="363"/>
                    <a:pt x="293" y="330"/>
                    <a:pt x="328" y="254"/>
                  </a:cubicBezTo>
                  <a:close/>
                  <a:moveTo>
                    <a:pt x="2" y="240"/>
                  </a:moveTo>
                  <a:cubicBezTo>
                    <a:pt x="0" y="235"/>
                    <a:pt x="2" y="230"/>
                    <a:pt x="7" y="228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4" y="197"/>
                    <a:pt x="24" y="173"/>
                    <a:pt x="30" y="150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5" y="138"/>
                    <a:pt x="3" y="133"/>
                    <a:pt x="6" y="128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4" y="87"/>
                    <a:pt x="29" y="86"/>
                    <a:pt x="34" y="88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68" y="77"/>
                    <a:pt x="86" y="61"/>
                    <a:pt x="106" y="4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7" y="23"/>
                    <a:pt x="99" y="18"/>
                    <a:pt x="104" y="16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6" y="0"/>
                    <a:pt x="151" y="3"/>
                    <a:pt x="153" y="7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84" y="24"/>
                    <a:pt x="208" y="25"/>
                    <a:pt x="231" y="31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3" y="6"/>
                    <a:pt x="248" y="4"/>
                    <a:pt x="253" y="6"/>
                  </a:cubicBezTo>
                  <a:cubicBezTo>
                    <a:pt x="289" y="23"/>
                    <a:pt x="289" y="23"/>
                    <a:pt x="289" y="23"/>
                  </a:cubicBezTo>
                  <a:cubicBezTo>
                    <a:pt x="293" y="25"/>
                    <a:pt x="295" y="30"/>
                    <a:pt x="293" y="35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304" y="69"/>
                    <a:pt x="320" y="87"/>
                    <a:pt x="332" y="107"/>
                  </a:cubicBezTo>
                  <a:cubicBezTo>
                    <a:pt x="353" y="99"/>
                    <a:pt x="353" y="99"/>
                    <a:pt x="353" y="99"/>
                  </a:cubicBezTo>
                  <a:cubicBezTo>
                    <a:pt x="358" y="97"/>
                    <a:pt x="363" y="100"/>
                    <a:pt x="365" y="104"/>
                  </a:cubicBezTo>
                  <a:cubicBezTo>
                    <a:pt x="379" y="142"/>
                    <a:pt x="379" y="142"/>
                    <a:pt x="379" y="142"/>
                  </a:cubicBezTo>
                  <a:cubicBezTo>
                    <a:pt x="380" y="146"/>
                    <a:pt x="378" y="152"/>
                    <a:pt x="374" y="153"/>
                  </a:cubicBezTo>
                  <a:cubicBezTo>
                    <a:pt x="352" y="161"/>
                    <a:pt x="352" y="161"/>
                    <a:pt x="352" y="161"/>
                  </a:cubicBezTo>
                  <a:cubicBezTo>
                    <a:pt x="357" y="184"/>
                    <a:pt x="356" y="208"/>
                    <a:pt x="350" y="232"/>
                  </a:cubicBezTo>
                  <a:cubicBezTo>
                    <a:pt x="370" y="241"/>
                    <a:pt x="370" y="241"/>
                    <a:pt x="370" y="241"/>
                  </a:cubicBezTo>
                  <a:cubicBezTo>
                    <a:pt x="375" y="243"/>
                    <a:pt x="377" y="249"/>
                    <a:pt x="375" y="253"/>
                  </a:cubicBezTo>
                  <a:cubicBezTo>
                    <a:pt x="358" y="290"/>
                    <a:pt x="358" y="290"/>
                    <a:pt x="358" y="290"/>
                  </a:cubicBezTo>
                  <a:cubicBezTo>
                    <a:pt x="356" y="294"/>
                    <a:pt x="351" y="296"/>
                    <a:pt x="346" y="294"/>
                  </a:cubicBezTo>
                  <a:cubicBezTo>
                    <a:pt x="326" y="285"/>
                    <a:pt x="326" y="285"/>
                    <a:pt x="326" y="285"/>
                  </a:cubicBezTo>
                  <a:cubicBezTo>
                    <a:pt x="312" y="305"/>
                    <a:pt x="294" y="321"/>
                    <a:pt x="274" y="333"/>
                  </a:cubicBezTo>
                  <a:cubicBezTo>
                    <a:pt x="282" y="354"/>
                    <a:pt x="282" y="354"/>
                    <a:pt x="282" y="354"/>
                  </a:cubicBezTo>
                  <a:cubicBezTo>
                    <a:pt x="283" y="359"/>
                    <a:pt x="281" y="364"/>
                    <a:pt x="277" y="365"/>
                  </a:cubicBezTo>
                  <a:cubicBezTo>
                    <a:pt x="239" y="379"/>
                    <a:pt x="239" y="379"/>
                    <a:pt x="239" y="379"/>
                  </a:cubicBezTo>
                  <a:cubicBezTo>
                    <a:pt x="234" y="381"/>
                    <a:pt x="229" y="379"/>
                    <a:pt x="228" y="374"/>
                  </a:cubicBezTo>
                  <a:cubicBezTo>
                    <a:pt x="220" y="353"/>
                    <a:pt x="220" y="353"/>
                    <a:pt x="220" y="353"/>
                  </a:cubicBezTo>
                  <a:cubicBezTo>
                    <a:pt x="197" y="357"/>
                    <a:pt x="172" y="357"/>
                    <a:pt x="149" y="350"/>
                  </a:cubicBezTo>
                  <a:cubicBezTo>
                    <a:pt x="139" y="371"/>
                    <a:pt x="139" y="371"/>
                    <a:pt x="139" y="371"/>
                  </a:cubicBezTo>
                  <a:cubicBezTo>
                    <a:pt x="137" y="375"/>
                    <a:pt x="132" y="377"/>
                    <a:pt x="128" y="375"/>
                  </a:cubicBezTo>
                  <a:cubicBezTo>
                    <a:pt x="91" y="359"/>
                    <a:pt x="91" y="359"/>
                    <a:pt x="91" y="359"/>
                  </a:cubicBezTo>
                  <a:cubicBezTo>
                    <a:pt x="87" y="357"/>
                    <a:pt x="85" y="351"/>
                    <a:pt x="87" y="347"/>
                  </a:cubicBezTo>
                  <a:cubicBezTo>
                    <a:pt x="96" y="326"/>
                    <a:pt x="96" y="326"/>
                    <a:pt x="96" y="326"/>
                  </a:cubicBezTo>
                  <a:cubicBezTo>
                    <a:pt x="76" y="313"/>
                    <a:pt x="60" y="295"/>
                    <a:pt x="48" y="275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2" y="284"/>
                    <a:pt x="17" y="282"/>
                    <a:pt x="15" y="277"/>
                  </a:cubicBezTo>
                  <a:cubicBezTo>
                    <a:pt x="2" y="240"/>
                    <a:pt x="2" y="240"/>
                    <a:pt x="2" y="2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14531C6A-7F96-4CB1-AE0D-1E523E440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9825" y="3468688"/>
              <a:ext cx="300038" cy="352425"/>
            </a:xfrm>
            <a:custGeom>
              <a:avLst/>
              <a:gdLst>
                <a:gd name="T0" fmla="*/ 76 w 80"/>
                <a:gd name="T1" fmla="*/ 39 h 94"/>
                <a:gd name="T2" fmla="*/ 79 w 80"/>
                <a:gd name="T3" fmla="*/ 50 h 94"/>
                <a:gd name="T4" fmla="*/ 74 w 80"/>
                <a:gd name="T5" fmla="*/ 60 h 94"/>
                <a:gd name="T6" fmla="*/ 40 w 80"/>
                <a:gd name="T7" fmla="*/ 94 h 94"/>
                <a:gd name="T8" fmla="*/ 6 w 80"/>
                <a:gd name="T9" fmla="*/ 60 h 94"/>
                <a:gd name="T10" fmla="*/ 1 w 80"/>
                <a:gd name="T11" fmla="*/ 50 h 94"/>
                <a:gd name="T12" fmla="*/ 5 w 80"/>
                <a:gd name="T13" fmla="*/ 39 h 94"/>
                <a:gd name="T14" fmla="*/ 40 w 80"/>
                <a:gd name="T15" fmla="*/ 0 h 94"/>
                <a:gd name="T16" fmla="*/ 76 w 80"/>
                <a:gd name="T17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94">
                  <a:moveTo>
                    <a:pt x="76" y="39"/>
                  </a:moveTo>
                  <a:cubicBezTo>
                    <a:pt x="79" y="40"/>
                    <a:pt x="80" y="42"/>
                    <a:pt x="79" y="50"/>
                  </a:cubicBezTo>
                  <a:cubicBezTo>
                    <a:pt x="78" y="57"/>
                    <a:pt x="76" y="59"/>
                    <a:pt x="74" y="60"/>
                  </a:cubicBezTo>
                  <a:cubicBezTo>
                    <a:pt x="68" y="80"/>
                    <a:pt x="50" y="94"/>
                    <a:pt x="40" y="94"/>
                  </a:cubicBezTo>
                  <a:cubicBezTo>
                    <a:pt x="30" y="94"/>
                    <a:pt x="12" y="80"/>
                    <a:pt x="6" y="60"/>
                  </a:cubicBezTo>
                  <a:cubicBezTo>
                    <a:pt x="4" y="60"/>
                    <a:pt x="2" y="57"/>
                    <a:pt x="1" y="50"/>
                  </a:cubicBezTo>
                  <a:cubicBezTo>
                    <a:pt x="0" y="42"/>
                    <a:pt x="2" y="40"/>
                    <a:pt x="5" y="39"/>
                  </a:cubicBezTo>
                  <a:cubicBezTo>
                    <a:pt x="6" y="17"/>
                    <a:pt x="15" y="0"/>
                    <a:pt x="40" y="0"/>
                  </a:cubicBezTo>
                  <a:cubicBezTo>
                    <a:pt x="65" y="0"/>
                    <a:pt x="74" y="17"/>
                    <a:pt x="76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E29A20C3-5D60-4C72-89AC-A5D8D3DC8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27113" y="3870325"/>
              <a:ext cx="74613" cy="187325"/>
            </a:xfrm>
            <a:custGeom>
              <a:avLst/>
              <a:gdLst>
                <a:gd name="T0" fmla="*/ 33 w 47"/>
                <a:gd name="T1" fmla="*/ 0 h 118"/>
                <a:gd name="T2" fmla="*/ 47 w 47"/>
                <a:gd name="T3" fmla="*/ 45 h 118"/>
                <a:gd name="T4" fmla="*/ 23 w 47"/>
                <a:gd name="T5" fmla="*/ 118 h 118"/>
                <a:gd name="T6" fmla="*/ 0 w 47"/>
                <a:gd name="T7" fmla="*/ 45 h 118"/>
                <a:gd name="T8" fmla="*/ 14 w 47"/>
                <a:gd name="T9" fmla="*/ 0 h 118"/>
                <a:gd name="T10" fmla="*/ 23 w 47"/>
                <a:gd name="T11" fmla="*/ 0 h 118"/>
                <a:gd name="T12" fmla="*/ 33 w 47"/>
                <a:gd name="T13" fmla="*/ 0 h 118"/>
                <a:gd name="T14" fmla="*/ 33 w 47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18">
                  <a:moveTo>
                    <a:pt x="33" y="0"/>
                  </a:moveTo>
                  <a:lnTo>
                    <a:pt x="47" y="45"/>
                  </a:lnTo>
                  <a:lnTo>
                    <a:pt x="23" y="118"/>
                  </a:lnTo>
                  <a:lnTo>
                    <a:pt x="0" y="45"/>
                  </a:lnTo>
                  <a:lnTo>
                    <a:pt x="14" y="0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3BE2FDF-69CD-4344-ACC8-FE659763F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7150" y="3798888"/>
              <a:ext cx="674688" cy="528638"/>
            </a:xfrm>
            <a:custGeom>
              <a:avLst/>
              <a:gdLst>
                <a:gd name="T0" fmla="*/ 0 w 180"/>
                <a:gd name="T1" fmla="*/ 51 h 141"/>
                <a:gd name="T2" fmla="*/ 56 w 180"/>
                <a:gd name="T3" fmla="*/ 0 h 141"/>
                <a:gd name="T4" fmla="*/ 90 w 180"/>
                <a:gd name="T5" fmla="*/ 102 h 141"/>
                <a:gd name="T6" fmla="*/ 124 w 180"/>
                <a:gd name="T7" fmla="*/ 0 h 141"/>
                <a:gd name="T8" fmla="*/ 180 w 180"/>
                <a:gd name="T9" fmla="*/ 51 h 141"/>
                <a:gd name="T10" fmla="*/ 180 w 180"/>
                <a:gd name="T11" fmla="*/ 82 h 141"/>
                <a:gd name="T12" fmla="*/ 92 w 180"/>
                <a:gd name="T13" fmla="*/ 141 h 141"/>
                <a:gd name="T14" fmla="*/ 88 w 180"/>
                <a:gd name="T15" fmla="*/ 141 h 141"/>
                <a:gd name="T16" fmla="*/ 0 w 180"/>
                <a:gd name="T17" fmla="*/ 82 h 141"/>
                <a:gd name="T18" fmla="*/ 0 w 180"/>
                <a:gd name="T19" fmla="*/ 5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141">
                  <a:moveTo>
                    <a:pt x="0" y="51"/>
                  </a:moveTo>
                  <a:cubicBezTo>
                    <a:pt x="0" y="19"/>
                    <a:pt x="31" y="6"/>
                    <a:pt x="56" y="0"/>
                  </a:cubicBezTo>
                  <a:cubicBezTo>
                    <a:pt x="90" y="102"/>
                    <a:pt x="90" y="102"/>
                    <a:pt x="90" y="102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50" y="6"/>
                    <a:pt x="180" y="19"/>
                    <a:pt x="180" y="5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2"/>
                    <a:pt x="170" y="141"/>
                    <a:pt x="92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10" y="141"/>
                    <a:pt x="0" y="82"/>
                    <a:pt x="0" y="82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C43D6CB-AD39-47BA-B595-990FE8A46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46300" y="3295650"/>
              <a:ext cx="473075" cy="371475"/>
            </a:xfrm>
            <a:custGeom>
              <a:avLst/>
              <a:gdLst>
                <a:gd name="T0" fmla="*/ 126 w 126"/>
                <a:gd name="T1" fmla="*/ 36 h 99"/>
                <a:gd name="T2" fmla="*/ 126 w 126"/>
                <a:gd name="T3" fmla="*/ 58 h 99"/>
                <a:gd name="T4" fmla="*/ 64 w 126"/>
                <a:gd name="T5" fmla="*/ 99 h 99"/>
                <a:gd name="T6" fmla="*/ 61 w 126"/>
                <a:gd name="T7" fmla="*/ 99 h 99"/>
                <a:gd name="T8" fmla="*/ 0 w 126"/>
                <a:gd name="T9" fmla="*/ 58 h 99"/>
                <a:gd name="T10" fmla="*/ 0 w 126"/>
                <a:gd name="T11" fmla="*/ 36 h 99"/>
                <a:gd name="T12" fmla="*/ 39 w 126"/>
                <a:gd name="T13" fmla="*/ 0 h 99"/>
                <a:gd name="T14" fmla="*/ 63 w 126"/>
                <a:gd name="T15" fmla="*/ 72 h 99"/>
                <a:gd name="T16" fmla="*/ 87 w 126"/>
                <a:gd name="T17" fmla="*/ 0 h 99"/>
                <a:gd name="T18" fmla="*/ 126 w 126"/>
                <a:gd name="T19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99">
                  <a:moveTo>
                    <a:pt x="126" y="36"/>
                  </a:moveTo>
                  <a:cubicBezTo>
                    <a:pt x="126" y="58"/>
                    <a:pt x="126" y="58"/>
                    <a:pt x="126" y="58"/>
                  </a:cubicBezTo>
                  <a:cubicBezTo>
                    <a:pt x="126" y="58"/>
                    <a:pt x="119" y="99"/>
                    <a:pt x="64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7" y="99"/>
                    <a:pt x="0" y="58"/>
                    <a:pt x="0" y="5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4"/>
                    <a:pt x="21" y="4"/>
                    <a:pt x="39" y="0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4"/>
                    <a:pt x="126" y="14"/>
                    <a:pt x="126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F9442F8E-3F9C-4BF2-B4F5-05CC3B06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9925" y="3349625"/>
              <a:ext cx="57150" cy="127000"/>
            </a:xfrm>
            <a:custGeom>
              <a:avLst/>
              <a:gdLst>
                <a:gd name="T0" fmla="*/ 26 w 36"/>
                <a:gd name="T1" fmla="*/ 0 h 80"/>
                <a:gd name="T2" fmla="*/ 36 w 36"/>
                <a:gd name="T3" fmla="*/ 30 h 80"/>
                <a:gd name="T4" fmla="*/ 19 w 36"/>
                <a:gd name="T5" fmla="*/ 80 h 80"/>
                <a:gd name="T6" fmla="*/ 0 w 36"/>
                <a:gd name="T7" fmla="*/ 30 h 80"/>
                <a:gd name="T8" fmla="*/ 12 w 36"/>
                <a:gd name="T9" fmla="*/ 0 h 80"/>
                <a:gd name="T10" fmla="*/ 19 w 36"/>
                <a:gd name="T11" fmla="*/ 0 h 80"/>
                <a:gd name="T12" fmla="*/ 26 w 36"/>
                <a:gd name="T13" fmla="*/ 0 h 80"/>
                <a:gd name="T14" fmla="*/ 26 w 36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0">
                  <a:moveTo>
                    <a:pt x="26" y="0"/>
                  </a:moveTo>
                  <a:lnTo>
                    <a:pt x="36" y="30"/>
                  </a:lnTo>
                  <a:lnTo>
                    <a:pt x="19" y="80"/>
                  </a:lnTo>
                  <a:lnTo>
                    <a:pt x="0" y="30"/>
                  </a:lnTo>
                  <a:lnTo>
                    <a:pt x="12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58940891-B144-4B03-B232-2453B486A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7713" y="3067050"/>
              <a:ext cx="214313" cy="244475"/>
            </a:xfrm>
            <a:custGeom>
              <a:avLst/>
              <a:gdLst>
                <a:gd name="T0" fmla="*/ 53 w 57"/>
                <a:gd name="T1" fmla="*/ 27 h 65"/>
                <a:gd name="T2" fmla="*/ 56 w 57"/>
                <a:gd name="T3" fmla="*/ 35 h 65"/>
                <a:gd name="T4" fmla="*/ 52 w 57"/>
                <a:gd name="T5" fmla="*/ 42 h 65"/>
                <a:gd name="T6" fmla="*/ 29 w 57"/>
                <a:gd name="T7" fmla="*/ 65 h 65"/>
                <a:gd name="T8" fmla="*/ 5 w 57"/>
                <a:gd name="T9" fmla="*/ 42 h 65"/>
                <a:gd name="T10" fmla="*/ 1 w 57"/>
                <a:gd name="T11" fmla="*/ 35 h 65"/>
                <a:gd name="T12" fmla="*/ 4 w 57"/>
                <a:gd name="T13" fmla="*/ 27 h 65"/>
                <a:gd name="T14" fmla="*/ 29 w 57"/>
                <a:gd name="T15" fmla="*/ 0 h 65"/>
                <a:gd name="T16" fmla="*/ 53 w 57"/>
                <a:gd name="T1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5">
                  <a:moveTo>
                    <a:pt x="53" y="27"/>
                  </a:moveTo>
                  <a:cubicBezTo>
                    <a:pt x="55" y="28"/>
                    <a:pt x="57" y="29"/>
                    <a:pt x="56" y="35"/>
                  </a:cubicBezTo>
                  <a:cubicBezTo>
                    <a:pt x="55" y="40"/>
                    <a:pt x="54" y="41"/>
                    <a:pt x="52" y="42"/>
                  </a:cubicBezTo>
                  <a:cubicBezTo>
                    <a:pt x="48" y="55"/>
                    <a:pt x="36" y="65"/>
                    <a:pt x="29" y="65"/>
                  </a:cubicBezTo>
                  <a:cubicBezTo>
                    <a:pt x="22" y="65"/>
                    <a:pt x="9" y="55"/>
                    <a:pt x="5" y="42"/>
                  </a:cubicBezTo>
                  <a:cubicBezTo>
                    <a:pt x="4" y="42"/>
                    <a:pt x="2" y="40"/>
                    <a:pt x="1" y="35"/>
                  </a:cubicBezTo>
                  <a:cubicBezTo>
                    <a:pt x="0" y="29"/>
                    <a:pt x="2" y="28"/>
                    <a:pt x="4" y="27"/>
                  </a:cubicBezTo>
                  <a:cubicBezTo>
                    <a:pt x="5" y="12"/>
                    <a:pt x="11" y="0"/>
                    <a:pt x="29" y="0"/>
                  </a:cubicBezTo>
                  <a:cubicBezTo>
                    <a:pt x="46" y="0"/>
                    <a:pt x="52" y="12"/>
                    <a:pt x="53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1A34655A-5F95-40B2-811D-CED4BB68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44775" y="2681288"/>
              <a:ext cx="1309688" cy="1450975"/>
            </a:xfrm>
            <a:custGeom>
              <a:avLst/>
              <a:gdLst>
                <a:gd name="T0" fmla="*/ 223 w 349"/>
                <a:gd name="T1" fmla="*/ 356 h 387"/>
                <a:gd name="T2" fmla="*/ 223 w 349"/>
                <a:gd name="T3" fmla="*/ 378 h 387"/>
                <a:gd name="T4" fmla="*/ 214 w 349"/>
                <a:gd name="T5" fmla="*/ 387 h 387"/>
                <a:gd name="T6" fmla="*/ 174 w 349"/>
                <a:gd name="T7" fmla="*/ 387 h 387"/>
                <a:gd name="T8" fmla="*/ 165 w 349"/>
                <a:gd name="T9" fmla="*/ 378 h 387"/>
                <a:gd name="T10" fmla="*/ 165 w 349"/>
                <a:gd name="T11" fmla="*/ 356 h 387"/>
                <a:gd name="T12" fmla="*/ 100 w 349"/>
                <a:gd name="T13" fmla="*/ 329 h 387"/>
                <a:gd name="T14" fmla="*/ 84 w 349"/>
                <a:gd name="T15" fmla="*/ 345 h 387"/>
                <a:gd name="T16" fmla="*/ 71 w 349"/>
                <a:gd name="T17" fmla="*/ 345 h 387"/>
                <a:gd name="T18" fmla="*/ 43 w 349"/>
                <a:gd name="T19" fmla="*/ 316 h 387"/>
                <a:gd name="T20" fmla="*/ 43 w 349"/>
                <a:gd name="T21" fmla="*/ 304 h 387"/>
                <a:gd name="T22" fmla="*/ 59 w 349"/>
                <a:gd name="T23" fmla="*/ 288 h 387"/>
                <a:gd name="T24" fmla="*/ 32 w 349"/>
                <a:gd name="T25" fmla="*/ 222 h 387"/>
                <a:gd name="T26" fmla="*/ 9 w 349"/>
                <a:gd name="T27" fmla="*/ 222 h 387"/>
                <a:gd name="T28" fmla="*/ 0 w 349"/>
                <a:gd name="T29" fmla="*/ 213 h 387"/>
                <a:gd name="T30" fmla="*/ 0 w 349"/>
                <a:gd name="T31" fmla="*/ 173 h 387"/>
                <a:gd name="T32" fmla="*/ 9 w 349"/>
                <a:gd name="T33" fmla="*/ 165 h 387"/>
                <a:gd name="T34" fmla="*/ 32 w 349"/>
                <a:gd name="T35" fmla="*/ 165 h 387"/>
                <a:gd name="T36" fmla="*/ 59 w 349"/>
                <a:gd name="T37" fmla="*/ 99 h 387"/>
                <a:gd name="T38" fmla="*/ 43 w 349"/>
                <a:gd name="T39" fmla="*/ 83 h 387"/>
                <a:gd name="T40" fmla="*/ 43 w 349"/>
                <a:gd name="T41" fmla="*/ 71 h 387"/>
                <a:gd name="T42" fmla="*/ 71 w 349"/>
                <a:gd name="T43" fmla="*/ 42 h 387"/>
                <a:gd name="T44" fmla="*/ 84 w 349"/>
                <a:gd name="T45" fmla="*/ 42 h 387"/>
                <a:gd name="T46" fmla="*/ 100 w 349"/>
                <a:gd name="T47" fmla="*/ 58 h 387"/>
                <a:gd name="T48" fmla="*/ 165 w 349"/>
                <a:gd name="T49" fmla="*/ 31 h 387"/>
                <a:gd name="T50" fmla="*/ 165 w 349"/>
                <a:gd name="T51" fmla="*/ 8 h 387"/>
                <a:gd name="T52" fmla="*/ 174 w 349"/>
                <a:gd name="T53" fmla="*/ 0 h 387"/>
                <a:gd name="T54" fmla="*/ 214 w 349"/>
                <a:gd name="T55" fmla="*/ 0 h 387"/>
                <a:gd name="T56" fmla="*/ 223 w 349"/>
                <a:gd name="T57" fmla="*/ 8 h 387"/>
                <a:gd name="T58" fmla="*/ 223 w 349"/>
                <a:gd name="T59" fmla="*/ 31 h 387"/>
                <a:gd name="T60" fmla="*/ 288 w 349"/>
                <a:gd name="T61" fmla="*/ 58 h 387"/>
                <a:gd name="T62" fmla="*/ 304 w 349"/>
                <a:gd name="T63" fmla="*/ 42 h 387"/>
                <a:gd name="T64" fmla="*/ 317 w 349"/>
                <a:gd name="T65" fmla="*/ 42 h 387"/>
                <a:gd name="T66" fmla="*/ 345 w 349"/>
                <a:gd name="T67" fmla="*/ 71 h 387"/>
                <a:gd name="T68" fmla="*/ 345 w 349"/>
                <a:gd name="T69" fmla="*/ 83 h 387"/>
                <a:gd name="T70" fmla="*/ 329 w 349"/>
                <a:gd name="T71" fmla="*/ 99 h 387"/>
                <a:gd name="T72" fmla="*/ 348 w 349"/>
                <a:gd name="T73" fmla="*/ 135 h 387"/>
                <a:gd name="T74" fmla="*/ 320 w 349"/>
                <a:gd name="T75" fmla="*/ 155 h 387"/>
                <a:gd name="T76" fmla="*/ 194 w 349"/>
                <a:gd name="T77" fmla="*/ 62 h 387"/>
                <a:gd name="T78" fmla="*/ 62 w 349"/>
                <a:gd name="T79" fmla="*/ 193 h 387"/>
                <a:gd name="T80" fmla="*/ 194 w 349"/>
                <a:gd name="T81" fmla="*/ 325 h 387"/>
                <a:gd name="T82" fmla="*/ 241 w 349"/>
                <a:gd name="T83" fmla="*/ 316 h 387"/>
                <a:gd name="T84" fmla="*/ 241 w 349"/>
                <a:gd name="T85" fmla="*/ 325 h 387"/>
                <a:gd name="T86" fmla="*/ 242 w 349"/>
                <a:gd name="T87" fmla="*/ 351 h 387"/>
                <a:gd name="T88" fmla="*/ 223 w 349"/>
                <a:gd name="T89" fmla="*/ 35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9" h="387">
                  <a:moveTo>
                    <a:pt x="223" y="356"/>
                  </a:moveTo>
                  <a:cubicBezTo>
                    <a:pt x="223" y="378"/>
                    <a:pt x="223" y="378"/>
                    <a:pt x="223" y="378"/>
                  </a:cubicBezTo>
                  <a:cubicBezTo>
                    <a:pt x="223" y="383"/>
                    <a:pt x="219" y="387"/>
                    <a:pt x="214" y="387"/>
                  </a:cubicBezTo>
                  <a:cubicBezTo>
                    <a:pt x="174" y="387"/>
                    <a:pt x="174" y="387"/>
                    <a:pt x="174" y="387"/>
                  </a:cubicBezTo>
                  <a:cubicBezTo>
                    <a:pt x="169" y="387"/>
                    <a:pt x="165" y="383"/>
                    <a:pt x="165" y="378"/>
                  </a:cubicBezTo>
                  <a:cubicBezTo>
                    <a:pt x="165" y="356"/>
                    <a:pt x="165" y="356"/>
                    <a:pt x="165" y="356"/>
                  </a:cubicBezTo>
                  <a:cubicBezTo>
                    <a:pt x="141" y="352"/>
                    <a:pt x="119" y="342"/>
                    <a:pt x="100" y="329"/>
                  </a:cubicBezTo>
                  <a:cubicBezTo>
                    <a:pt x="84" y="345"/>
                    <a:pt x="84" y="345"/>
                    <a:pt x="84" y="345"/>
                  </a:cubicBezTo>
                  <a:cubicBezTo>
                    <a:pt x="80" y="348"/>
                    <a:pt x="74" y="348"/>
                    <a:pt x="71" y="345"/>
                  </a:cubicBezTo>
                  <a:cubicBezTo>
                    <a:pt x="43" y="316"/>
                    <a:pt x="43" y="316"/>
                    <a:pt x="43" y="316"/>
                  </a:cubicBezTo>
                  <a:cubicBezTo>
                    <a:pt x="39" y="313"/>
                    <a:pt x="39" y="307"/>
                    <a:pt x="43" y="304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45" y="269"/>
                    <a:pt x="36" y="246"/>
                    <a:pt x="32" y="222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4" y="222"/>
                    <a:pt x="0" y="218"/>
                    <a:pt x="0" y="21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8"/>
                    <a:pt x="4" y="165"/>
                    <a:pt x="9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6" y="141"/>
                    <a:pt x="45" y="118"/>
                    <a:pt x="59" y="99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39" y="80"/>
                    <a:pt x="39" y="74"/>
                    <a:pt x="43" y="71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4" y="39"/>
                    <a:pt x="80" y="39"/>
                    <a:pt x="84" y="42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19" y="45"/>
                    <a:pt x="141" y="35"/>
                    <a:pt x="165" y="31"/>
                  </a:cubicBezTo>
                  <a:cubicBezTo>
                    <a:pt x="165" y="8"/>
                    <a:pt x="165" y="8"/>
                    <a:pt x="165" y="8"/>
                  </a:cubicBezTo>
                  <a:cubicBezTo>
                    <a:pt x="165" y="4"/>
                    <a:pt x="169" y="0"/>
                    <a:pt x="174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9" y="0"/>
                    <a:pt x="223" y="4"/>
                    <a:pt x="223" y="8"/>
                  </a:cubicBezTo>
                  <a:cubicBezTo>
                    <a:pt x="223" y="31"/>
                    <a:pt x="223" y="31"/>
                    <a:pt x="223" y="31"/>
                  </a:cubicBezTo>
                  <a:cubicBezTo>
                    <a:pt x="247" y="35"/>
                    <a:pt x="269" y="45"/>
                    <a:pt x="288" y="58"/>
                  </a:cubicBezTo>
                  <a:cubicBezTo>
                    <a:pt x="304" y="42"/>
                    <a:pt x="304" y="42"/>
                    <a:pt x="304" y="42"/>
                  </a:cubicBezTo>
                  <a:cubicBezTo>
                    <a:pt x="308" y="39"/>
                    <a:pt x="313" y="39"/>
                    <a:pt x="317" y="4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9" y="74"/>
                    <a:pt x="349" y="80"/>
                    <a:pt x="345" y="83"/>
                  </a:cubicBezTo>
                  <a:cubicBezTo>
                    <a:pt x="329" y="99"/>
                    <a:pt x="329" y="99"/>
                    <a:pt x="329" y="99"/>
                  </a:cubicBezTo>
                  <a:cubicBezTo>
                    <a:pt x="337" y="110"/>
                    <a:pt x="343" y="122"/>
                    <a:pt x="348" y="135"/>
                  </a:cubicBezTo>
                  <a:cubicBezTo>
                    <a:pt x="338" y="141"/>
                    <a:pt x="329" y="148"/>
                    <a:pt x="320" y="155"/>
                  </a:cubicBezTo>
                  <a:cubicBezTo>
                    <a:pt x="303" y="101"/>
                    <a:pt x="253" y="62"/>
                    <a:pt x="194" y="62"/>
                  </a:cubicBezTo>
                  <a:cubicBezTo>
                    <a:pt x="121" y="62"/>
                    <a:pt x="62" y="121"/>
                    <a:pt x="62" y="193"/>
                  </a:cubicBezTo>
                  <a:cubicBezTo>
                    <a:pt x="62" y="266"/>
                    <a:pt x="121" y="325"/>
                    <a:pt x="194" y="325"/>
                  </a:cubicBezTo>
                  <a:cubicBezTo>
                    <a:pt x="210" y="325"/>
                    <a:pt x="226" y="322"/>
                    <a:pt x="241" y="316"/>
                  </a:cubicBezTo>
                  <a:cubicBezTo>
                    <a:pt x="241" y="319"/>
                    <a:pt x="241" y="322"/>
                    <a:pt x="241" y="325"/>
                  </a:cubicBezTo>
                  <a:cubicBezTo>
                    <a:pt x="241" y="334"/>
                    <a:pt x="241" y="342"/>
                    <a:pt x="242" y="351"/>
                  </a:cubicBezTo>
                  <a:cubicBezTo>
                    <a:pt x="236" y="353"/>
                    <a:pt x="229" y="355"/>
                    <a:pt x="223" y="3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CAFEE-D54E-441B-9B79-D92F9ACC5A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4545" y="5036523"/>
            <a:ext cx="1365250" cy="11811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BD1A6FF0-0845-4229-BBF0-BCF2206B51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49953" y="5036523"/>
            <a:ext cx="1365250" cy="11811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156706A2-DFB4-42AE-A0F5-D2EC4A5E29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85362" y="5036523"/>
            <a:ext cx="1365250" cy="11811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34410D0-387E-4317-9DFF-3D01564493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7811" y="5105000"/>
            <a:ext cx="4111756" cy="91689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FAB649B3-748A-4857-948E-2F61A4D22B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53477" y="1631056"/>
            <a:ext cx="1621167" cy="443314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E48B9D7-D092-48D4-991B-9925123BB8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53477" y="2624902"/>
            <a:ext cx="1621167" cy="443314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5522216E-E3BD-4483-B5D6-BE4244518E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53477" y="3615083"/>
            <a:ext cx="1621167" cy="1018015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35126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57" userDrawn="1">
          <p15:clr>
            <a:srgbClr val="FBAE40"/>
          </p15:clr>
        </p15:guide>
        <p15:guide id="2" orient="horz" pos="769" userDrawn="1">
          <p15:clr>
            <a:srgbClr val="FBAE40"/>
          </p15:clr>
        </p15:guide>
        <p15:guide id="3" pos="272" userDrawn="1">
          <p15:clr>
            <a:srgbClr val="FBAE40"/>
          </p15:clr>
        </p15:guide>
        <p15:guide id="4" pos="740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s" preserve="1" userDrawn="1">
  <p:cSld name="1_Title and char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2"/>
          <p:cNvCxnSpPr/>
          <p:nvPr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5;p2">
            <a:extLst>
              <a:ext uri="{FF2B5EF4-FFF2-40B4-BE49-F238E27FC236}">
                <a16:creationId xmlns:a16="http://schemas.microsoft.com/office/drawing/2014/main" id="{CEB7F638-7E96-446B-9803-AAF11EA96EA6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8677561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7B59F-E745-45BF-AD4E-CAE64535FAC9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12" name="Picture 11" descr="Business handshake">
            <a:extLst>
              <a:ext uri="{FF2B5EF4-FFF2-40B4-BE49-F238E27FC236}">
                <a16:creationId xmlns:a16="http://schemas.microsoft.com/office/drawing/2014/main" id="{8677B0AD-B1C5-45E3-B86E-580F5DCB3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rgbClr val="919296">
                <a:shade val="45000"/>
                <a:satMod val="135000"/>
              </a:srgbClr>
              <a:prstClr val="white"/>
            </a:duotone>
            <a:alphaModFix amt="50000"/>
          </a:blip>
          <a:srcRect t="14448" b="9532"/>
          <a:stretch/>
        </p:blipFill>
        <p:spPr>
          <a:xfrm>
            <a:off x="-1" y="0"/>
            <a:ext cx="12043212" cy="60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23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1_Main 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653753" y="701800"/>
            <a:ext cx="7731007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 i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733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6096794" y="100"/>
            <a:ext cx="6096794" cy="6858000"/>
          </a:xfrm>
          <a:prstGeom prst="rect">
            <a:avLst/>
          </a:prstGeom>
          <a:solidFill>
            <a:srgbClr val="2720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354046" y="1607767"/>
            <a:ext cx="5394303" cy="2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200"/>
              <a:buNone/>
              <a:defRPr sz="5600">
                <a:solidFill>
                  <a:srgbClr val="27203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54046" y="3692001"/>
            <a:ext cx="5394303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2"/>
          </p:nvPr>
        </p:nvSpPr>
        <p:spPr>
          <a:xfrm>
            <a:off x="6586858" y="965600"/>
            <a:ext cx="5116666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ITLE_2"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/>
          </p:nvPr>
        </p:nvSpPr>
        <p:spPr>
          <a:xfrm>
            <a:off x="680690" y="631200"/>
            <a:ext cx="10832211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08" y="5747771"/>
            <a:ext cx="2190353" cy="5825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BBAB23-EB06-40A8-AE7F-2516ACCA2348}"/>
              </a:ext>
            </a:extLst>
          </p:cNvPr>
          <p:cNvSpPr txBox="1"/>
          <p:nvPr userDrawn="1"/>
        </p:nvSpPr>
        <p:spPr>
          <a:xfrm>
            <a:off x="9743535" y="5945579"/>
            <a:ext cx="998671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067" dirty="0">
                <a:solidFill>
                  <a:schemeClr val="accent1"/>
                </a:solidFill>
                <a:latin typeface="+mn-lt"/>
              </a:rPr>
              <a:t>http://affine.ai/</a:t>
            </a:r>
          </a:p>
        </p:txBody>
      </p:sp>
      <p:pic>
        <p:nvPicPr>
          <p:cNvPr id="8" name="Google Shape;15;p2">
            <a:extLst>
              <a:ext uri="{FF2B5EF4-FFF2-40B4-BE49-F238E27FC236}">
                <a16:creationId xmlns:a16="http://schemas.microsoft.com/office/drawing/2014/main" id="{26663093-3F45-41BF-A267-00C3712E8D48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0690" y="762000"/>
            <a:ext cx="10832211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0690" y="3328684"/>
            <a:ext cx="10832211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888282" y="3096033"/>
            <a:ext cx="88811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711621-6257-4F42-AC03-7B69AB338396}"/>
              </a:ext>
            </a:extLst>
          </p:cNvPr>
          <p:cNvSpPr txBox="1"/>
          <p:nvPr userDrawn="1"/>
        </p:nvSpPr>
        <p:spPr>
          <a:xfrm>
            <a:off x="9743535" y="5945579"/>
            <a:ext cx="998671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067" dirty="0">
                <a:solidFill>
                  <a:schemeClr val="bg1"/>
                </a:solidFill>
                <a:latin typeface="+mn-lt"/>
              </a:rPr>
              <a:t>http://affine.ai/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2" preserve="1" userDrawn="1">
  <p:cSld name="1_Thank you 2"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2" name="Google Shape;112;p19"/>
          <p:cNvCxnSpPr>
            <a:cxnSpLocks/>
          </p:cNvCxnSpPr>
          <p:nvPr/>
        </p:nvCxnSpPr>
        <p:spPr>
          <a:xfrm>
            <a:off x="499050" y="6374300"/>
            <a:ext cx="11025518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18BC02F-9EA2-4C85-87BF-CA32CF5EDCEB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"/>
          <a:stretch/>
        </p:blipFill>
        <p:spPr>
          <a:xfrm>
            <a:off x="6226604" y="75"/>
            <a:ext cx="6003496" cy="6857926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649288-A8A9-4EDC-8C29-53ED16CCF9FB}"/>
              </a:ext>
            </a:extLst>
          </p:cNvPr>
          <p:cNvSpPr txBox="1">
            <a:spLocks/>
          </p:cNvSpPr>
          <p:nvPr userDrawn="1"/>
        </p:nvSpPr>
        <p:spPr>
          <a:xfrm>
            <a:off x="317500" y="1424693"/>
            <a:ext cx="5777946" cy="11815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64288D-01CD-4BC8-AD70-17C1FCF7459C}"/>
              </a:ext>
            </a:extLst>
          </p:cNvPr>
          <p:cNvGrpSpPr/>
          <p:nvPr userDrawn="1"/>
        </p:nvGrpSpPr>
        <p:grpSpPr>
          <a:xfrm>
            <a:off x="499050" y="2873555"/>
            <a:ext cx="5571868" cy="1264171"/>
            <a:chOff x="210145" y="2143302"/>
            <a:chExt cx="4243291" cy="942900"/>
          </a:xfrm>
          <a:gradFill>
            <a:gsLst>
              <a:gs pos="0">
                <a:schemeClr val="accent1"/>
              </a:gs>
              <a:gs pos="83000">
                <a:schemeClr val="accent2"/>
              </a:gs>
              <a:gs pos="100000">
                <a:schemeClr val="accent3"/>
              </a:gs>
            </a:gsLst>
            <a:lin ang="5400000" scaled="1"/>
          </a:gradFill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A394FE7-10B0-43F0-AFA2-ED2B18466C1A}"/>
                </a:ext>
              </a:extLst>
            </p:cNvPr>
            <p:cNvCxnSpPr>
              <a:cxnSpLocks/>
            </p:cNvCxnSpPr>
            <p:nvPr/>
          </p:nvCxnSpPr>
          <p:spPr>
            <a:xfrm>
              <a:off x="210145" y="2594791"/>
              <a:ext cx="1617990" cy="0"/>
            </a:xfrm>
            <a:prstGeom prst="line">
              <a:avLst/>
            </a:prstGeom>
            <a:grpFill/>
            <a:ln w="57150" cap="flat" cmpd="sng" algn="ctr">
              <a:gradFill flip="none" rotWithShape="1"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B8C7F1-BC30-45ED-AB39-518ADC190E3C}"/>
                </a:ext>
              </a:extLst>
            </p:cNvPr>
            <p:cNvSpPr/>
            <p:nvPr/>
          </p:nvSpPr>
          <p:spPr>
            <a:xfrm>
              <a:off x="1764025" y="2143302"/>
              <a:ext cx="1076240" cy="942900"/>
            </a:xfrm>
            <a:custGeom>
              <a:avLst/>
              <a:gdLst>
                <a:gd name="connsiteX0" fmla="*/ 2148 w 970793"/>
                <a:gd name="connsiteY0" fmla="*/ 397625 h 850518"/>
                <a:gd name="connsiteX1" fmla="*/ 2148 w 970793"/>
                <a:gd name="connsiteY1" fmla="*/ 2434 h 850518"/>
                <a:gd name="connsiteX2" fmla="*/ 11598 w 970793"/>
                <a:gd name="connsiteY2" fmla="*/ 5011 h 850518"/>
                <a:gd name="connsiteX3" fmla="*/ 87200 w 970793"/>
                <a:gd name="connsiteY3" fmla="*/ 40235 h 850518"/>
                <a:gd name="connsiteX4" fmla="*/ 213202 w 970793"/>
                <a:gd name="connsiteY4" fmla="*/ 98082 h 850518"/>
                <a:gd name="connsiteX5" fmla="*/ 289090 w 970793"/>
                <a:gd name="connsiteY5" fmla="*/ 111541 h 850518"/>
                <a:gd name="connsiteX6" fmla="*/ 390752 w 970793"/>
                <a:gd name="connsiteY6" fmla="*/ 98941 h 850518"/>
                <a:gd name="connsiteX7" fmla="*/ 472653 w 970793"/>
                <a:gd name="connsiteY7" fmla="*/ 107246 h 850518"/>
                <a:gd name="connsiteX8" fmla="*/ 523914 w 970793"/>
                <a:gd name="connsiteY8" fmla="*/ 115550 h 850518"/>
                <a:gd name="connsiteX9" fmla="*/ 739836 w 970793"/>
                <a:gd name="connsiteY9" fmla="*/ 118414 h 850518"/>
                <a:gd name="connsiteX10" fmla="*/ 776205 w 970793"/>
                <a:gd name="connsiteY10" fmla="*/ 112687 h 850518"/>
                <a:gd name="connsiteX11" fmla="*/ 846653 w 970793"/>
                <a:gd name="connsiteY11" fmla="*/ 73454 h 850518"/>
                <a:gd name="connsiteX12" fmla="*/ 969792 w 970793"/>
                <a:gd name="connsiteY12" fmla="*/ 2148 h 850518"/>
                <a:gd name="connsiteX13" fmla="*/ 969792 w 970793"/>
                <a:gd name="connsiteY13" fmla="*/ 47967 h 850518"/>
                <a:gd name="connsiteX14" fmla="*/ 957764 w 970793"/>
                <a:gd name="connsiteY14" fmla="*/ 51403 h 850518"/>
                <a:gd name="connsiteX15" fmla="*/ 813720 w 970793"/>
                <a:gd name="connsiteY15" fmla="*/ 137028 h 850518"/>
                <a:gd name="connsiteX16" fmla="*/ 748714 w 970793"/>
                <a:gd name="connsiteY16" fmla="*/ 154210 h 850518"/>
                <a:gd name="connsiteX17" fmla="*/ 605529 w 970793"/>
                <a:gd name="connsiteY17" fmla="*/ 153637 h 850518"/>
                <a:gd name="connsiteX18" fmla="*/ 592929 w 970793"/>
                <a:gd name="connsiteY18" fmla="*/ 155069 h 850518"/>
                <a:gd name="connsiteX19" fmla="*/ 621279 w 970793"/>
                <a:gd name="connsiteY19" fmla="*/ 175974 h 850518"/>
                <a:gd name="connsiteX20" fmla="*/ 675403 w 970793"/>
                <a:gd name="connsiteY20" fmla="*/ 266181 h 850518"/>
                <a:gd name="connsiteX21" fmla="*/ 684854 w 970793"/>
                <a:gd name="connsiteY21" fmla="*/ 326605 h 850518"/>
                <a:gd name="connsiteX22" fmla="*/ 693445 w 970793"/>
                <a:gd name="connsiteY22" fmla="*/ 358106 h 850518"/>
                <a:gd name="connsiteX23" fmla="*/ 685713 w 970793"/>
                <a:gd name="connsiteY23" fmla="*/ 395620 h 850518"/>
                <a:gd name="connsiteX24" fmla="*/ 615838 w 970793"/>
                <a:gd name="connsiteY24" fmla="*/ 392184 h 850518"/>
                <a:gd name="connsiteX25" fmla="*/ 576606 w 970793"/>
                <a:gd name="connsiteY25" fmla="*/ 330328 h 850518"/>
                <a:gd name="connsiteX26" fmla="*/ 522195 w 970793"/>
                <a:gd name="connsiteY26" fmla="*/ 248426 h 850518"/>
                <a:gd name="connsiteX27" fmla="*/ 492127 w 970793"/>
                <a:gd name="connsiteY27" fmla="*/ 247567 h 850518"/>
                <a:gd name="connsiteX28" fmla="*/ 464635 w 970793"/>
                <a:gd name="connsiteY28" fmla="*/ 267899 h 850518"/>
                <a:gd name="connsiteX29" fmla="*/ 290236 w 970793"/>
                <a:gd name="connsiteY29" fmla="*/ 396479 h 850518"/>
                <a:gd name="connsiteX30" fmla="*/ 162801 w 970793"/>
                <a:gd name="connsiteY30" fmla="*/ 490122 h 850518"/>
                <a:gd name="connsiteX31" fmla="*/ 106386 w 970793"/>
                <a:gd name="connsiteY31" fmla="*/ 533364 h 850518"/>
                <a:gd name="connsiteX32" fmla="*/ 102664 w 970793"/>
                <a:gd name="connsiteY32" fmla="*/ 586629 h 850518"/>
                <a:gd name="connsiteX33" fmla="*/ 156501 w 970793"/>
                <a:gd name="connsiteY33" fmla="*/ 592929 h 850518"/>
                <a:gd name="connsiteX34" fmla="*/ 316868 w 970793"/>
                <a:gd name="connsiteY34" fmla="*/ 482104 h 850518"/>
                <a:gd name="connsiteX35" fmla="*/ 383879 w 970793"/>
                <a:gd name="connsiteY35" fmla="*/ 436285 h 850518"/>
                <a:gd name="connsiteX36" fmla="*/ 416239 w 970793"/>
                <a:gd name="connsiteY36" fmla="*/ 436857 h 850518"/>
                <a:gd name="connsiteX37" fmla="*/ 405357 w 970793"/>
                <a:gd name="connsiteY37" fmla="*/ 465208 h 850518"/>
                <a:gd name="connsiteX38" fmla="*/ 297395 w 970793"/>
                <a:gd name="connsiteY38" fmla="*/ 539378 h 850518"/>
                <a:gd name="connsiteX39" fmla="*/ 200602 w 970793"/>
                <a:gd name="connsiteY39" fmla="*/ 606961 h 850518"/>
                <a:gd name="connsiteX40" fmla="*/ 185424 w 970793"/>
                <a:gd name="connsiteY40" fmla="*/ 644475 h 850518"/>
                <a:gd name="connsiteX41" fmla="*/ 243271 w 970793"/>
                <a:gd name="connsiteY41" fmla="*/ 671394 h 850518"/>
                <a:gd name="connsiteX42" fmla="*/ 280213 w 970793"/>
                <a:gd name="connsiteY42" fmla="*/ 647912 h 850518"/>
                <a:gd name="connsiteX43" fmla="*/ 446594 w 970793"/>
                <a:gd name="connsiteY43" fmla="*/ 527923 h 850518"/>
                <a:gd name="connsiteX44" fmla="*/ 476663 w 970793"/>
                <a:gd name="connsiteY44" fmla="*/ 534796 h 850518"/>
                <a:gd name="connsiteX45" fmla="*/ 462917 w 970793"/>
                <a:gd name="connsiteY45" fmla="*/ 561428 h 850518"/>
                <a:gd name="connsiteX46" fmla="*/ 346078 w 970793"/>
                <a:gd name="connsiteY46" fmla="*/ 645335 h 850518"/>
                <a:gd name="connsiteX47" fmla="*/ 291668 w 970793"/>
                <a:gd name="connsiteY47" fmla="*/ 684281 h 850518"/>
                <a:gd name="connsiteX48" fmla="*/ 279640 w 970793"/>
                <a:gd name="connsiteY48" fmla="*/ 735541 h 850518"/>
                <a:gd name="connsiteX49" fmla="*/ 341782 w 970793"/>
                <a:gd name="connsiteY49" fmla="*/ 745850 h 850518"/>
                <a:gd name="connsiteX50" fmla="*/ 484967 w 970793"/>
                <a:gd name="connsiteY50" fmla="*/ 642185 h 850518"/>
                <a:gd name="connsiteX51" fmla="*/ 513318 w 970793"/>
                <a:gd name="connsiteY51" fmla="*/ 642757 h 850518"/>
                <a:gd name="connsiteX52" fmla="*/ 507877 w 970793"/>
                <a:gd name="connsiteY52" fmla="*/ 671394 h 850518"/>
                <a:gd name="connsiteX53" fmla="*/ 463490 w 970793"/>
                <a:gd name="connsiteY53" fmla="*/ 704900 h 850518"/>
                <a:gd name="connsiteX54" fmla="*/ 411084 w 970793"/>
                <a:gd name="connsiteY54" fmla="*/ 746423 h 850518"/>
                <a:gd name="connsiteX55" fmla="*/ 405929 w 970793"/>
                <a:gd name="connsiteY55" fmla="*/ 774774 h 850518"/>
                <a:gd name="connsiteX56" fmla="*/ 435425 w 970793"/>
                <a:gd name="connsiteY56" fmla="*/ 793961 h 850518"/>
                <a:gd name="connsiteX57" fmla="*/ 461485 w 970793"/>
                <a:gd name="connsiteY57" fmla="*/ 772769 h 850518"/>
                <a:gd name="connsiteX58" fmla="*/ 511600 w 970793"/>
                <a:gd name="connsiteY58" fmla="*/ 732391 h 850518"/>
                <a:gd name="connsiteX59" fmla="*/ 538805 w 970793"/>
                <a:gd name="connsiteY59" fmla="*/ 706331 h 850518"/>
                <a:gd name="connsiteX60" fmla="*/ 604670 w 970793"/>
                <a:gd name="connsiteY60" fmla="*/ 664808 h 850518"/>
                <a:gd name="connsiteX61" fmla="*/ 622711 w 970793"/>
                <a:gd name="connsiteY61" fmla="*/ 653353 h 850518"/>
                <a:gd name="connsiteX62" fmla="*/ 679699 w 970793"/>
                <a:gd name="connsiteY62" fmla="*/ 599802 h 850518"/>
                <a:gd name="connsiteX63" fmla="*/ 709481 w 970793"/>
                <a:gd name="connsiteY63" fmla="*/ 604956 h 850518"/>
                <a:gd name="connsiteX64" fmla="*/ 708049 w 970793"/>
                <a:gd name="connsiteY64" fmla="*/ 599802 h 850518"/>
                <a:gd name="connsiteX65" fmla="*/ 720363 w 970793"/>
                <a:gd name="connsiteY65" fmla="*/ 528496 h 850518"/>
                <a:gd name="connsiteX66" fmla="*/ 789665 w 970793"/>
                <a:gd name="connsiteY66" fmla="*/ 522768 h 850518"/>
                <a:gd name="connsiteX67" fmla="*/ 808565 w 970793"/>
                <a:gd name="connsiteY67" fmla="*/ 519045 h 850518"/>
                <a:gd name="connsiteX68" fmla="*/ 834625 w 970793"/>
                <a:gd name="connsiteY68" fmla="*/ 488690 h 850518"/>
                <a:gd name="connsiteX69" fmla="*/ 916813 w 970793"/>
                <a:gd name="connsiteY69" fmla="*/ 408220 h 850518"/>
                <a:gd name="connsiteX70" fmla="*/ 970078 w 970793"/>
                <a:gd name="connsiteY70" fmla="*/ 379870 h 850518"/>
                <a:gd name="connsiteX71" fmla="*/ 970078 w 970793"/>
                <a:gd name="connsiteY71" fmla="*/ 425689 h 850518"/>
                <a:gd name="connsiteX72" fmla="*/ 961773 w 970793"/>
                <a:gd name="connsiteY72" fmla="*/ 427121 h 850518"/>
                <a:gd name="connsiteX73" fmla="*/ 880730 w 970793"/>
                <a:gd name="connsiteY73" fmla="*/ 489263 h 850518"/>
                <a:gd name="connsiteX74" fmla="*/ 829470 w 970793"/>
                <a:gd name="connsiteY74" fmla="*/ 548828 h 850518"/>
                <a:gd name="connsiteX75" fmla="*/ 828325 w 970793"/>
                <a:gd name="connsiteY75" fmla="*/ 570592 h 850518"/>
                <a:gd name="connsiteX76" fmla="*/ 851234 w 970793"/>
                <a:gd name="connsiteY76" fmla="*/ 604956 h 850518"/>
                <a:gd name="connsiteX77" fmla="*/ 854098 w 970793"/>
                <a:gd name="connsiteY77" fmla="*/ 659367 h 850518"/>
                <a:gd name="connsiteX78" fmla="*/ 806274 w 970793"/>
                <a:gd name="connsiteY78" fmla="*/ 691154 h 850518"/>
                <a:gd name="connsiteX79" fmla="*/ 766183 w 970793"/>
                <a:gd name="connsiteY79" fmla="*/ 685426 h 850518"/>
                <a:gd name="connsiteX80" fmla="*/ 742987 w 970793"/>
                <a:gd name="connsiteY80" fmla="*/ 748428 h 850518"/>
                <a:gd name="connsiteX81" fmla="*/ 675117 w 970793"/>
                <a:gd name="connsiteY81" fmla="*/ 743559 h 850518"/>
                <a:gd name="connsiteX82" fmla="*/ 642184 w 970793"/>
                <a:gd name="connsiteY82" fmla="*/ 804270 h 850518"/>
                <a:gd name="connsiteX83" fmla="*/ 574888 w 970793"/>
                <a:gd name="connsiteY83" fmla="*/ 789665 h 850518"/>
                <a:gd name="connsiteX84" fmla="*/ 573742 w 970793"/>
                <a:gd name="connsiteY84" fmla="*/ 803411 h 850518"/>
                <a:gd name="connsiteX85" fmla="*/ 527636 w 970793"/>
                <a:gd name="connsiteY85" fmla="*/ 850948 h 850518"/>
                <a:gd name="connsiteX86" fmla="*/ 480385 w 970793"/>
                <a:gd name="connsiteY86" fmla="*/ 826893 h 850518"/>
                <a:gd name="connsiteX87" fmla="*/ 466640 w 970793"/>
                <a:gd name="connsiteY87" fmla="*/ 821166 h 850518"/>
                <a:gd name="connsiteX88" fmla="*/ 419675 w 970793"/>
                <a:gd name="connsiteY88" fmla="*/ 827180 h 850518"/>
                <a:gd name="connsiteX89" fmla="*/ 373570 w 970793"/>
                <a:gd name="connsiteY89" fmla="*/ 791383 h 850518"/>
                <a:gd name="connsiteX90" fmla="*/ 351519 w 970793"/>
                <a:gd name="connsiteY90" fmla="*/ 783938 h 850518"/>
                <a:gd name="connsiteX91" fmla="*/ 344360 w 970793"/>
                <a:gd name="connsiteY91" fmla="*/ 788520 h 850518"/>
                <a:gd name="connsiteX92" fmla="*/ 238403 w 970793"/>
                <a:gd name="connsiteY92" fmla="*/ 724373 h 850518"/>
                <a:gd name="connsiteX93" fmla="*/ 221221 w 970793"/>
                <a:gd name="connsiteY93" fmla="*/ 708622 h 850518"/>
                <a:gd name="connsiteX94" fmla="*/ 151346 w 970793"/>
                <a:gd name="connsiteY94" fmla="*/ 647626 h 850518"/>
                <a:gd name="connsiteX95" fmla="*/ 138460 w 970793"/>
                <a:gd name="connsiteY95" fmla="*/ 638175 h 850518"/>
                <a:gd name="connsiteX96" fmla="*/ 108105 w 970793"/>
                <a:gd name="connsiteY96" fmla="*/ 632162 h 850518"/>
                <a:gd name="connsiteX97" fmla="*/ 78609 w 970793"/>
                <a:gd name="connsiteY97" fmla="*/ 510168 h 850518"/>
                <a:gd name="connsiteX98" fmla="*/ 95218 w 970793"/>
                <a:gd name="connsiteY98" fmla="*/ 494704 h 850518"/>
                <a:gd name="connsiteX99" fmla="*/ 98368 w 970793"/>
                <a:gd name="connsiteY99" fmla="*/ 482963 h 850518"/>
                <a:gd name="connsiteX100" fmla="*/ 2148 w 970793"/>
                <a:gd name="connsiteY100" fmla="*/ 397625 h 85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970793" h="850518">
                  <a:moveTo>
                    <a:pt x="2148" y="397625"/>
                  </a:moveTo>
                  <a:cubicBezTo>
                    <a:pt x="2148" y="265894"/>
                    <a:pt x="2148" y="134164"/>
                    <a:pt x="2148" y="2434"/>
                  </a:cubicBezTo>
                  <a:cubicBezTo>
                    <a:pt x="5298" y="3293"/>
                    <a:pt x="8734" y="3580"/>
                    <a:pt x="11598" y="5011"/>
                  </a:cubicBezTo>
                  <a:cubicBezTo>
                    <a:pt x="36799" y="16753"/>
                    <a:pt x="61999" y="28494"/>
                    <a:pt x="87200" y="40235"/>
                  </a:cubicBezTo>
                  <a:cubicBezTo>
                    <a:pt x="129296" y="59708"/>
                    <a:pt x="171106" y="79181"/>
                    <a:pt x="213202" y="98082"/>
                  </a:cubicBezTo>
                  <a:cubicBezTo>
                    <a:pt x="237257" y="108964"/>
                    <a:pt x="262172" y="115264"/>
                    <a:pt x="289090" y="111541"/>
                  </a:cubicBezTo>
                  <a:cubicBezTo>
                    <a:pt x="322882" y="106673"/>
                    <a:pt x="356674" y="100086"/>
                    <a:pt x="390752" y="98941"/>
                  </a:cubicBezTo>
                  <a:cubicBezTo>
                    <a:pt x="417957" y="98082"/>
                    <a:pt x="445448" y="103809"/>
                    <a:pt x="472653" y="107246"/>
                  </a:cubicBezTo>
                  <a:cubicBezTo>
                    <a:pt x="489836" y="109536"/>
                    <a:pt x="506732" y="115264"/>
                    <a:pt x="523914" y="115550"/>
                  </a:cubicBezTo>
                  <a:cubicBezTo>
                    <a:pt x="595792" y="117268"/>
                    <a:pt x="667958" y="118128"/>
                    <a:pt x="739836" y="118414"/>
                  </a:cubicBezTo>
                  <a:cubicBezTo>
                    <a:pt x="752151" y="118414"/>
                    <a:pt x="765610" y="117841"/>
                    <a:pt x="776205" y="112687"/>
                  </a:cubicBezTo>
                  <a:cubicBezTo>
                    <a:pt x="800547" y="101232"/>
                    <a:pt x="823457" y="86913"/>
                    <a:pt x="846653" y="73454"/>
                  </a:cubicBezTo>
                  <a:cubicBezTo>
                    <a:pt x="887603" y="49685"/>
                    <a:pt x="928554" y="25916"/>
                    <a:pt x="969792" y="2148"/>
                  </a:cubicBezTo>
                  <a:cubicBezTo>
                    <a:pt x="969792" y="17325"/>
                    <a:pt x="969792" y="32789"/>
                    <a:pt x="969792" y="47967"/>
                  </a:cubicBezTo>
                  <a:cubicBezTo>
                    <a:pt x="965782" y="49112"/>
                    <a:pt x="961201" y="49399"/>
                    <a:pt x="957764" y="51403"/>
                  </a:cubicBezTo>
                  <a:cubicBezTo>
                    <a:pt x="909654" y="79754"/>
                    <a:pt x="862116" y="108964"/>
                    <a:pt x="813720" y="137028"/>
                  </a:cubicBezTo>
                  <a:cubicBezTo>
                    <a:pt x="793960" y="148483"/>
                    <a:pt x="772483" y="155069"/>
                    <a:pt x="748714" y="154210"/>
                  </a:cubicBezTo>
                  <a:cubicBezTo>
                    <a:pt x="700890" y="153065"/>
                    <a:pt x="653353" y="153637"/>
                    <a:pt x="605529" y="153637"/>
                  </a:cubicBezTo>
                  <a:cubicBezTo>
                    <a:pt x="601234" y="153637"/>
                    <a:pt x="597224" y="154497"/>
                    <a:pt x="592929" y="155069"/>
                  </a:cubicBezTo>
                  <a:cubicBezTo>
                    <a:pt x="602379" y="164233"/>
                    <a:pt x="611829" y="170247"/>
                    <a:pt x="621279" y="175974"/>
                  </a:cubicBezTo>
                  <a:cubicBezTo>
                    <a:pt x="655930" y="196020"/>
                    <a:pt x="675976" y="223798"/>
                    <a:pt x="675403" y="266181"/>
                  </a:cubicBezTo>
                  <a:cubicBezTo>
                    <a:pt x="675117" y="286227"/>
                    <a:pt x="681131" y="306559"/>
                    <a:pt x="684854" y="326605"/>
                  </a:cubicBezTo>
                  <a:cubicBezTo>
                    <a:pt x="686858" y="337201"/>
                    <a:pt x="689149" y="348369"/>
                    <a:pt x="693445" y="358106"/>
                  </a:cubicBezTo>
                  <a:cubicBezTo>
                    <a:pt x="700317" y="373283"/>
                    <a:pt x="696595" y="385883"/>
                    <a:pt x="685713" y="395620"/>
                  </a:cubicBezTo>
                  <a:cubicBezTo>
                    <a:pt x="666240" y="413089"/>
                    <a:pt x="638175" y="415952"/>
                    <a:pt x="615838" y="392184"/>
                  </a:cubicBezTo>
                  <a:cubicBezTo>
                    <a:pt x="599229" y="374715"/>
                    <a:pt x="585770" y="352665"/>
                    <a:pt x="576606" y="330328"/>
                  </a:cubicBezTo>
                  <a:cubicBezTo>
                    <a:pt x="563719" y="299113"/>
                    <a:pt x="548541" y="270476"/>
                    <a:pt x="522195" y="248426"/>
                  </a:cubicBezTo>
                  <a:cubicBezTo>
                    <a:pt x="511886" y="239835"/>
                    <a:pt x="503295" y="235826"/>
                    <a:pt x="492127" y="247567"/>
                  </a:cubicBezTo>
                  <a:cubicBezTo>
                    <a:pt x="484395" y="255585"/>
                    <a:pt x="474085" y="261313"/>
                    <a:pt x="464635" y="267899"/>
                  </a:cubicBezTo>
                  <a:cubicBezTo>
                    <a:pt x="406502" y="310568"/>
                    <a:pt x="348369" y="353524"/>
                    <a:pt x="290236" y="396479"/>
                  </a:cubicBezTo>
                  <a:cubicBezTo>
                    <a:pt x="247853" y="427693"/>
                    <a:pt x="205184" y="458621"/>
                    <a:pt x="162801" y="490122"/>
                  </a:cubicBezTo>
                  <a:cubicBezTo>
                    <a:pt x="143615" y="504154"/>
                    <a:pt x="124141" y="517900"/>
                    <a:pt x="106386" y="533364"/>
                  </a:cubicBezTo>
                  <a:cubicBezTo>
                    <a:pt x="88632" y="549114"/>
                    <a:pt x="88345" y="568874"/>
                    <a:pt x="102664" y="586629"/>
                  </a:cubicBezTo>
                  <a:cubicBezTo>
                    <a:pt x="114978" y="602093"/>
                    <a:pt x="141896" y="603238"/>
                    <a:pt x="156501" y="592929"/>
                  </a:cubicBezTo>
                  <a:cubicBezTo>
                    <a:pt x="209480" y="555128"/>
                    <a:pt x="263317" y="518759"/>
                    <a:pt x="316868" y="482104"/>
                  </a:cubicBezTo>
                  <a:cubicBezTo>
                    <a:pt x="339205" y="466926"/>
                    <a:pt x="361542" y="451462"/>
                    <a:pt x="383879" y="436285"/>
                  </a:cubicBezTo>
                  <a:cubicBezTo>
                    <a:pt x="396765" y="427693"/>
                    <a:pt x="410511" y="428266"/>
                    <a:pt x="416239" y="436857"/>
                  </a:cubicBezTo>
                  <a:cubicBezTo>
                    <a:pt x="421680" y="445162"/>
                    <a:pt x="417957" y="456617"/>
                    <a:pt x="405357" y="465208"/>
                  </a:cubicBezTo>
                  <a:cubicBezTo>
                    <a:pt x="369560" y="490122"/>
                    <a:pt x="333478" y="514750"/>
                    <a:pt x="297395" y="539378"/>
                  </a:cubicBezTo>
                  <a:cubicBezTo>
                    <a:pt x="265035" y="561715"/>
                    <a:pt x="232389" y="583765"/>
                    <a:pt x="200602" y="606961"/>
                  </a:cubicBezTo>
                  <a:cubicBezTo>
                    <a:pt x="188574" y="615839"/>
                    <a:pt x="181415" y="629012"/>
                    <a:pt x="185424" y="644475"/>
                  </a:cubicBezTo>
                  <a:cubicBezTo>
                    <a:pt x="192011" y="669676"/>
                    <a:pt x="219503" y="682563"/>
                    <a:pt x="243271" y="671394"/>
                  </a:cubicBezTo>
                  <a:cubicBezTo>
                    <a:pt x="256444" y="665094"/>
                    <a:pt x="268472" y="656503"/>
                    <a:pt x="280213" y="647912"/>
                  </a:cubicBezTo>
                  <a:cubicBezTo>
                    <a:pt x="335769" y="608107"/>
                    <a:pt x="391038" y="567728"/>
                    <a:pt x="446594" y="527923"/>
                  </a:cubicBezTo>
                  <a:cubicBezTo>
                    <a:pt x="457762" y="519905"/>
                    <a:pt x="471794" y="522768"/>
                    <a:pt x="476663" y="534796"/>
                  </a:cubicBezTo>
                  <a:cubicBezTo>
                    <a:pt x="482104" y="548255"/>
                    <a:pt x="471508" y="554842"/>
                    <a:pt x="462917" y="561428"/>
                  </a:cubicBezTo>
                  <a:cubicBezTo>
                    <a:pt x="423971" y="589492"/>
                    <a:pt x="385024" y="617270"/>
                    <a:pt x="346078" y="645335"/>
                  </a:cubicBezTo>
                  <a:cubicBezTo>
                    <a:pt x="328037" y="658221"/>
                    <a:pt x="309423" y="670822"/>
                    <a:pt x="291668" y="684281"/>
                  </a:cubicBezTo>
                  <a:cubicBezTo>
                    <a:pt x="273340" y="698313"/>
                    <a:pt x="269045" y="718645"/>
                    <a:pt x="279640" y="735541"/>
                  </a:cubicBezTo>
                  <a:cubicBezTo>
                    <a:pt x="293386" y="757305"/>
                    <a:pt x="316868" y="763892"/>
                    <a:pt x="341782" y="745850"/>
                  </a:cubicBezTo>
                  <a:cubicBezTo>
                    <a:pt x="389606" y="711200"/>
                    <a:pt x="437144" y="676835"/>
                    <a:pt x="484967" y="642185"/>
                  </a:cubicBezTo>
                  <a:cubicBezTo>
                    <a:pt x="494131" y="635598"/>
                    <a:pt x="507877" y="635598"/>
                    <a:pt x="513318" y="642757"/>
                  </a:cubicBezTo>
                  <a:cubicBezTo>
                    <a:pt x="519904" y="650776"/>
                    <a:pt x="517614" y="663662"/>
                    <a:pt x="507877" y="671394"/>
                  </a:cubicBezTo>
                  <a:cubicBezTo>
                    <a:pt x="493272" y="682849"/>
                    <a:pt x="478095" y="693731"/>
                    <a:pt x="463490" y="704900"/>
                  </a:cubicBezTo>
                  <a:cubicBezTo>
                    <a:pt x="445735" y="718645"/>
                    <a:pt x="427980" y="732105"/>
                    <a:pt x="411084" y="746423"/>
                  </a:cubicBezTo>
                  <a:cubicBezTo>
                    <a:pt x="402493" y="753582"/>
                    <a:pt x="399629" y="763892"/>
                    <a:pt x="405929" y="774774"/>
                  </a:cubicBezTo>
                  <a:cubicBezTo>
                    <a:pt x="412516" y="786229"/>
                    <a:pt x="422539" y="795106"/>
                    <a:pt x="435425" y="793961"/>
                  </a:cubicBezTo>
                  <a:cubicBezTo>
                    <a:pt x="447167" y="792815"/>
                    <a:pt x="457762" y="786229"/>
                    <a:pt x="461485" y="772769"/>
                  </a:cubicBezTo>
                  <a:cubicBezTo>
                    <a:pt x="469790" y="742414"/>
                    <a:pt x="480385" y="734109"/>
                    <a:pt x="511600" y="732391"/>
                  </a:cubicBezTo>
                  <a:cubicBezTo>
                    <a:pt x="528496" y="731532"/>
                    <a:pt x="537087" y="723514"/>
                    <a:pt x="538805" y="706331"/>
                  </a:cubicBezTo>
                  <a:cubicBezTo>
                    <a:pt x="541382" y="678840"/>
                    <a:pt x="580615" y="652494"/>
                    <a:pt x="604670" y="664808"/>
                  </a:cubicBezTo>
                  <a:cubicBezTo>
                    <a:pt x="618702" y="671967"/>
                    <a:pt x="622139" y="668817"/>
                    <a:pt x="622711" y="653353"/>
                  </a:cubicBezTo>
                  <a:cubicBezTo>
                    <a:pt x="623857" y="625289"/>
                    <a:pt x="651348" y="595506"/>
                    <a:pt x="679699" y="599802"/>
                  </a:cubicBezTo>
                  <a:cubicBezTo>
                    <a:pt x="689435" y="601234"/>
                    <a:pt x="699172" y="602952"/>
                    <a:pt x="709481" y="604956"/>
                  </a:cubicBezTo>
                  <a:cubicBezTo>
                    <a:pt x="708909" y="602666"/>
                    <a:pt x="708622" y="601234"/>
                    <a:pt x="708049" y="599802"/>
                  </a:cubicBezTo>
                  <a:cubicBezTo>
                    <a:pt x="697167" y="573456"/>
                    <a:pt x="702036" y="545678"/>
                    <a:pt x="720363" y="528496"/>
                  </a:cubicBezTo>
                  <a:cubicBezTo>
                    <a:pt x="736973" y="513032"/>
                    <a:pt x="764751" y="510454"/>
                    <a:pt x="789665" y="522768"/>
                  </a:cubicBezTo>
                  <a:cubicBezTo>
                    <a:pt x="797110" y="526491"/>
                    <a:pt x="802838" y="525918"/>
                    <a:pt x="808565" y="519045"/>
                  </a:cubicBezTo>
                  <a:cubicBezTo>
                    <a:pt x="816870" y="508736"/>
                    <a:pt x="825747" y="498713"/>
                    <a:pt x="834625" y="488690"/>
                  </a:cubicBezTo>
                  <a:cubicBezTo>
                    <a:pt x="859539" y="459481"/>
                    <a:pt x="882735" y="427980"/>
                    <a:pt x="916813" y="408220"/>
                  </a:cubicBezTo>
                  <a:cubicBezTo>
                    <a:pt x="934282" y="398197"/>
                    <a:pt x="952323" y="389320"/>
                    <a:pt x="970078" y="379870"/>
                  </a:cubicBezTo>
                  <a:cubicBezTo>
                    <a:pt x="970078" y="395047"/>
                    <a:pt x="970078" y="410511"/>
                    <a:pt x="970078" y="425689"/>
                  </a:cubicBezTo>
                  <a:cubicBezTo>
                    <a:pt x="967214" y="425975"/>
                    <a:pt x="964064" y="425689"/>
                    <a:pt x="961773" y="427121"/>
                  </a:cubicBezTo>
                  <a:cubicBezTo>
                    <a:pt x="931991" y="444303"/>
                    <a:pt x="903354" y="462631"/>
                    <a:pt x="880730" y="489263"/>
                  </a:cubicBezTo>
                  <a:cubicBezTo>
                    <a:pt x="863835" y="509309"/>
                    <a:pt x="846939" y="529355"/>
                    <a:pt x="829470" y="548828"/>
                  </a:cubicBezTo>
                  <a:cubicBezTo>
                    <a:pt x="822884" y="556274"/>
                    <a:pt x="822884" y="562860"/>
                    <a:pt x="828325" y="570592"/>
                  </a:cubicBezTo>
                  <a:cubicBezTo>
                    <a:pt x="836057" y="582047"/>
                    <a:pt x="843502" y="593502"/>
                    <a:pt x="851234" y="604956"/>
                  </a:cubicBezTo>
                  <a:cubicBezTo>
                    <a:pt x="862689" y="622425"/>
                    <a:pt x="861544" y="641898"/>
                    <a:pt x="854098" y="659367"/>
                  </a:cubicBezTo>
                  <a:cubicBezTo>
                    <a:pt x="845793" y="679413"/>
                    <a:pt x="829470" y="692013"/>
                    <a:pt x="806274" y="691154"/>
                  </a:cubicBezTo>
                  <a:cubicBezTo>
                    <a:pt x="793388" y="690581"/>
                    <a:pt x="780788" y="687431"/>
                    <a:pt x="766183" y="685426"/>
                  </a:cubicBezTo>
                  <a:cubicBezTo>
                    <a:pt x="769619" y="709481"/>
                    <a:pt x="765610" y="732677"/>
                    <a:pt x="742987" y="748428"/>
                  </a:cubicBezTo>
                  <a:cubicBezTo>
                    <a:pt x="719791" y="764465"/>
                    <a:pt x="697454" y="759310"/>
                    <a:pt x="675117" y="743559"/>
                  </a:cubicBezTo>
                  <a:cubicBezTo>
                    <a:pt x="672253" y="769906"/>
                    <a:pt x="667958" y="793102"/>
                    <a:pt x="642184" y="804270"/>
                  </a:cubicBezTo>
                  <a:cubicBezTo>
                    <a:pt x="617270" y="814866"/>
                    <a:pt x="596365" y="805129"/>
                    <a:pt x="574888" y="789665"/>
                  </a:cubicBezTo>
                  <a:cubicBezTo>
                    <a:pt x="574315" y="796252"/>
                    <a:pt x="574028" y="799688"/>
                    <a:pt x="573742" y="803411"/>
                  </a:cubicBezTo>
                  <a:cubicBezTo>
                    <a:pt x="571738" y="831761"/>
                    <a:pt x="547682" y="850948"/>
                    <a:pt x="527636" y="850948"/>
                  </a:cubicBezTo>
                  <a:cubicBezTo>
                    <a:pt x="506732" y="850948"/>
                    <a:pt x="492699" y="842071"/>
                    <a:pt x="480385" y="826893"/>
                  </a:cubicBezTo>
                  <a:cubicBezTo>
                    <a:pt x="477522" y="823457"/>
                    <a:pt x="471222" y="820879"/>
                    <a:pt x="466640" y="821166"/>
                  </a:cubicBezTo>
                  <a:cubicBezTo>
                    <a:pt x="450889" y="822598"/>
                    <a:pt x="435139" y="828039"/>
                    <a:pt x="419675" y="827180"/>
                  </a:cubicBezTo>
                  <a:cubicBezTo>
                    <a:pt x="397338" y="826034"/>
                    <a:pt x="382733" y="810284"/>
                    <a:pt x="373570" y="791383"/>
                  </a:cubicBezTo>
                  <a:cubicBezTo>
                    <a:pt x="365838" y="775060"/>
                    <a:pt x="367269" y="774201"/>
                    <a:pt x="351519" y="783938"/>
                  </a:cubicBezTo>
                  <a:cubicBezTo>
                    <a:pt x="349228" y="785369"/>
                    <a:pt x="346937" y="787660"/>
                    <a:pt x="344360" y="788520"/>
                  </a:cubicBezTo>
                  <a:cubicBezTo>
                    <a:pt x="292240" y="802265"/>
                    <a:pt x="248426" y="781074"/>
                    <a:pt x="238403" y="724373"/>
                  </a:cubicBezTo>
                  <a:cubicBezTo>
                    <a:pt x="236398" y="712632"/>
                    <a:pt x="231816" y="710054"/>
                    <a:pt x="221221" y="708622"/>
                  </a:cubicBezTo>
                  <a:cubicBezTo>
                    <a:pt x="175688" y="702895"/>
                    <a:pt x="163947" y="691727"/>
                    <a:pt x="151346" y="647626"/>
                  </a:cubicBezTo>
                  <a:cubicBezTo>
                    <a:pt x="150201" y="643330"/>
                    <a:pt x="143328" y="639607"/>
                    <a:pt x="138460" y="638175"/>
                  </a:cubicBezTo>
                  <a:cubicBezTo>
                    <a:pt x="128723" y="635312"/>
                    <a:pt x="118128" y="635025"/>
                    <a:pt x="108105" y="632162"/>
                  </a:cubicBezTo>
                  <a:cubicBezTo>
                    <a:pt x="54840" y="616984"/>
                    <a:pt x="40808" y="549973"/>
                    <a:pt x="78609" y="510168"/>
                  </a:cubicBezTo>
                  <a:cubicBezTo>
                    <a:pt x="83763" y="504727"/>
                    <a:pt x="90350" y="500431"/>
                    <a:pt x="95218" y="494704"/>
                  </a:cubicBezTo>
                  <a:cubicBezTo>
                    <a:pt x="97795" y="491840"/>
                    <a:pt x="99800" y="485540"/>
                    <a:pt x="98368" y="482963"/>
                  </a:cubicBezTo>
                  <a:cubicBezTo>
                    <a:pt x="75745" y="443444"/>
                    <a:pt x="44244" y="414520"/>
                    <a:pt x="2148" y="397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7FD030-1220-4309-BD18-D842AE0CC8D0}"/>
                </a:ext>
              </a:extLst>
            </p:cNvPr>
            <p:cNvCxnSpPr>
              <a:cxnSpLocks/>
            </p:cNvCxnSpPr>
            <p:nvPr/>
          </p:nvCxnSpPr>
          <p:spPr>
            <a:xfrm>
              <a:off x="2835446" y="2590402"/>
              <a:ext cx="1617990" cy="0"/>
            </a:xfrm>
            <a:prstGeom prst="line">
              <a:avLst/>
            </a:prstGeom>
            <a:grpFill/>
            <a:ln w="57150" cap="flat" cmpd="sng" algn="ctr">
              <a:gradFill flip="none" rotWithShape="1">
                <a:gsLst>
                  <a:gs pos="0">
                    <a:schemeClr val="accent1"/>
                  </a:gs>
                  <a:gs pos="8300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9612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90" y="1604562"/>
            <a:ext cx="6415539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5600">
                <a:gradFill>
                  <a:gsLst>
                    <a:gs pos="0">
                      <a:srgbClr val="6DCCE3"/>
                    </a:gs>
                    <a:gs pos="11000">
                      <a:srgbClr val="7C51A0"/>
                    </a:gs>
                    <a:gs pos="78000">
                      <a:srgbClr val="EC1A3E"/>
                    </a:gs>
                    <a:gs pos="100000">
                      <a:srgbClr val="F05B5B"/>
                    </a:gs>
                  </a:gsLst>
                  <a:lin ang="10800025" scaled="0"/>
                </a:gra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400">
                <a:solidFill>
                  <a:srgbClr val="272034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90" y="4171246"/>
            <a:ext cx="6415539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>
                <a:solidFill>
                  <a:srgbClr val="66666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888282" y="3938596"/>
            <a:ext cx="888116" cy="0"/>
          </a:xfrm>
          <a:prstGeom prst="straightConnector1">
            <a:avLst/>
          </a:prstGeom>
          <a:noFill/>
          <a:ln w="28575" cap="flat" cmpd="sng">
            <a:solidFill>
              <a:srgbClr val="F05B5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Google Shape;15;p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DAAD0B-C63D-4833-AAF8-BC41936B2C3A}"/>
              </a:ext>
            </a:extLst>
          </p:cNvPr>
          <p:cNvSpPr/>
          <p:nvPr userDrawn="1"/>
        </p:nvSpPr>
        <p:spPr>
          <a:xfrm rot="1475866">
            <a:off x="6973304" y="3853759"/>
            <a:ext cx="829753" cy="312011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DCCE3"/>
              </a:gs>
              <a:gs pos="4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5C2D2F-4098-46C4-807A-98E23EEDBA51}"/>
              </a:ext>
            </a:extLst>
          </p:cNvPr>
          <p:cNvSpPr/>
          <p:nvPr userDrawn="1"/>
        </p:nvSpPr>
        <p:spPr>
          <a:xfrm rot="1475866">
            <a:off x="10323918" y="1687359"/>
            <a:ext cx="125203" cy="165190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22D5D2-6935-4511-A10B-E499F58EBF92}"/>
              </a:ext>
            </a:extLst>
          </p:cNvPr>
          <p:cNvSpPr/>
          <p:nvPr userDrawn="1"/>
        </p:nvSpPr>
        <p:spPr>
          <a:xfrm rot="1475866">
            <a:off x="8761680" y="2316683"/>
            <a:ext cx="829753" cy="27879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7C54097-103C-458B-B4F9-B78990C89383}"/>
              </a:ext>
            </a:extLst>
          </p:cNvPr>
          <p:cNvSpPr/>
          <p:nvPr userDrawn="1"/>
        </p:nvSpPr>
        <p:spPr>
          <a:xfrm rot="1475866">
            <a:off x="8632089" y="972588"/>
            <a:ext cx="461028" cy="29026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C51A0"/>
              </a:gs>
              <a:gs pos="100000">
                <a:srgbClr val="EC1A3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36F76A-9C5E-4380-9EA2-6C8E26F68AE9}"/>
              </a:ext>
            </a:extLst>
          </p:cNvPr>
          <p:cNvSpPr/>
          <p:nvPr userDrawn="1"/>
        </p:nvSpPr>
        <p:spPr>
          <a:xfrm rot="1475866">
            <a:off x="7025402" y="1730908"/>
            <a:ext cx="125203" cy="27879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7775541-EAF2-4D84-A107-B03FD67B202C}"/>
              </a:ext>
            </a:extLst>
          </p:cNvPr>
          <p:cNvSpPr/>
          <p:nvPr userDrawn="1"/>
        </p:nvSpPr>
        <p:spPr>
          <a:xfrm rot="1475866">
            <a:off x="7375084" y="1724304"/>
            <a:ext cx="461028" cy="29026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DCCE3"/>
              </a:gs>
              <a:gs pos="1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5F6E20-D785-42C1-993D-C5630E409715}"/>
              </a:ext>
            </a:extLst>
          </p:cNvPr>
          <p:cNvSpPr/>
          <p:nvPr userDrawn="1"/>
        </p:nvSpPr>
        <p:spPr>
          <a:xfrm rot="1475866">
            <a:off x="8493265" y="5086846"/>
            <a:ext cx="125203" cy="165190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68A85CF-F15C-4C97-AFFC-A521FC2DCF3B}"/>
              </a:ext>
            </a:extLst>
          </p:cNvPr>
          <p:cNvSpPr/>
          <p:nvPr userDrawn="1"/>
        </p:nvSpPr>
        <p:spPr>
          <a:xfrm rot="1475866">
            <a:off x="11011808" y="2821400"/>
            <a:ext cx="461028" cy="29026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DCCE3"/>
              </a:gs>
              <a:gs pos="1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E2CB5A-7A87-47FD-A17D-D30967B53E76}"/>
              </a:ext>
            </a:extLst>
          </p:cNvPr>
          <p:cNvSpPr/>
          <p:nvPr userDrawn="1"/>
        </p:nvSpPr>
        <p:spPr>
          <a:xfrm rot="1475866">
            <a:off x="10830583" y="3084137"/>
            <a:ext cx="125203" cy="165190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FE8A88F-FA1D-4259-A8EE-B22BAE278CDA}"/>
              </a:ext>
            </a:extLst>
          </p:cNvPr>
          <p:cNvSpPr/>
          <p:nvPr userDrawn="1"/>
        </p:nvSpPr>
        <p:spPr>
          <a:xfrm rot="1475866">
            <a:off x="10145282" y="308621"/>
            <a:ext cx="125203" cy="20118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CC3B5A7-76FD-4990-ACF6-BB5BB254FD01}"/>
              </a:ext>
            </a:extLst>
          </p:cNvPr>
          <p:cNvSpPr/>
          <p:nvPr userDrawn="1"/>
        </p:nvSpPr>
        <p:spPr>
          <a:xfrm rot="1475866">
            <a:off x="9940559" y="3066806"/>
            <a:ext cx="262368" cy="16519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6E19F68-9A56-4517-9E12-ED5B1CBFAE20}"/>
              </a:ext>
            </a:extLst>
          </p:cNvPr>
          <p:cNvSpPr/>
          <p:nvPr userDrawn="1"/>
        </p:nvSpPr>
        <p:spPr>
          <a:xfrm rot="1475866">
            <a:off x="8992295" y="4677161"/>
            <a:ext cx="262368" cy="16519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331FDC-D32E-46A1-8355-0E1002E9728C}"/>
              </a:ext>
            </a:extLst>
          </p:cNvPr>
          <p:cNvSpPr/>
          <p:nvPr userDrawn="1"/>
        </p:nvSpPr>
        <p:spPr>
          <a:xfrm rot="1475866">
            <a:off x="10470588" y="2404881"/>
            <a:ext cx="312390" cy="24989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DCCE3"/>
              </a:gs>
              <a:gs pos="1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6D981DF-D616-4EAA-AC6B-109E42DA926F}"/>
              </a:ext>
            </a:extLst>
          </p:cNvPr>
          <p:cNvSpPr/>
          <p:nvPr userDrawn="1"/>
        </p:nvSpPr>
        <p:spPr>
          <a:xfrm rot="5400000">
            <a:off x="7898358" y="79175"/>
            <a:ext cx="1548551" cy="1390198"/>
          </a:xfrm>
          <a:custGeom>
            <a:avLst/>
            <a:gdLst>
              <a:gd name="connsiteX0" fmla="*/ 0 w 1548551"/>
              <a:gd name="connsiteY0" fmla="*/ 912568 h 1390198"/>
              <a:gd name="connsiteX1" fmla="*/ 0 w 1548551"/>
              <a:gd name="connsiteY1" fmla="*/ 0 h 1390198"/>
              <a:gd name="connsiteX2" fmla="*/ 1306264 w 1548551"/>
              <a:gd name="connsiteY2" fmla="*/ 597994 h 1390198"/>
              <a:gd name="connsiteX3" fmla="*/ 1510802 w 1548551"/>
              <a:gd name="connsiteY3" fmla="*/ 1147913 h 1390198"/>
              <a:gd name="connsiteX4" fmla="*/ 1510801 w 1548551"/>
              <a:gd name="connsiteY4" fmla="*/ 1147911 h 1390198"/>
              <a:gd name="connsiteX5" fmla="*/ 960883 w 1548551"/>
              <a:gd name="connsiteY5" fmla="*/ 1352449 h 1390198"/>
              <a:gd name="connsiteX6" fmla="*/ 0 w 1548551"/>
              <a:gd name="connsiteY6" fmla="*/ 912568 h 13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8551" h="1390198">
                <a:moveTo>
                  <a:pt x="0" y="912568"/>
                </a:moveTo>
                <a:lnTo>
                  <a:pt x="0" y="0"/>
                </a:lnTo>
                <a:lnTo>
                  <a:pt x="1306264" y="597994"/>
                </a:lnTo>
                <a:cubicBezTo>
                  <a:pt x="1514601" y="693369"/>
                  <a:pt x="1606176" y="939576"/>
                  <a:pt x="1510802" y="1147913"/>
                </a:cubicBezTo>
                <a:lnTo>
                  <a:pt x="1510801" y="1147911"/>
                </a:lnTo>
                <a:cubicBezTo>
                  <a:pt x="1415427" y="1356248"/>
                  <a:pt x="1169220" y="1447823"/>
                  <a:pt x="960883" y="1352449"/>
                </a:cubicBezTo>
                <a:lnTo>
                  <a:pt x="0" y="912568"/>
                </a:lnTo>
                <a:close/>
              </a:path>
            </a:pathLst>
          </a:custGeom>
          <a:gradFill>
            <a:gsLst>
              <a:gs pos="0">
                <a:srgbClr val="6DCCE3"/>
              </a:gs>
              <a:gs pos="1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2D0FF8E-F825-4E0C-B1E3-01CE1A5036CD}"/>
              </a:ext>
            </a:extLst>
          </p:cNvPr>
          <p:cNvSpPr/>
          <p:nvPr userDrawn="1"/>
        </p:nvSpPr>
        <p:spPr>
          <a:xfrm rot="5400000">
            <a:off x="9060186" y="222169"/>
            <a:ext cx="1009088" cy="564749"/>
          </a:xfrm>
          <a:custGeom>
            <a:avLst/>
            <a:gdLst>
              <a:gd name="connsiteX0" fmla="*/ 0 w 1009088"/>
              <a:gd name="connsiteY0" fmla="*/ 137699 h 564749"/>
              <a:gd name="connsiteX1" fmla="*/ 0 w 1009088"/>
              <a:gd name="connsiteY1" fmla="*/ 0 h 564749"/>
              <a:gd name="connsiteX2" fmla="*/ 972529 w 1009088"/>
              <a:gd name="connsiteY2" fmla="*/ 445213 h 564749"/>
              <a:gd name="connsiteX3" fmla="*/ 1003392 w 1009088"/>
              <a:gd name="connsiteY3" fmla="*/ 528192 h 564749"/>
              <a:gd name="connsiteX4" fmla="*/ 1003392 w 1009088"/>
              <a:gd name="connsiteY4" fmla="*/ 528190 h 564749"/>
              <a:gd name="connsiteX5" fmla="*/ 920413 w 1009088"/>
              <a:gd name="connsiteY5" fmla="*/ 559054 h 564749"/>
              <a:gd name="connsiteX6" fmla="*/ 0 w 1009088"/>
              <a:gd name="connsiteY6" fmla="*/ 137699 h 56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9088" h="564749">
                <a:moveTo>
                  <a:pt x="0" y="137699"/>
                </a:moveTo>
                <a:lnTo>
                  <a:pt x="0" y="0"/>
                </a:lnTo>
                <a:lnTo>
                  <a:pt x="972529" y="445213"/>
                </a:lnTo>
                <a:cubicBezTo>
                  <a:pt x="1003966" y="459604"/>
                  <a:pt x="1017784" y="496755"/>
                  <a:pt x="1003392" y="528192"/>
                </a:cubicBezTo>
                <a:lnTo>
                  <a:pt x="1003392" y="528190"/>
                </a:lnTo>
                <a:cubicBezTo>
                  <a:pt x="989001" y="559627"/>
                  <a:pt x="951850" y="573445"/>
                  <a:pt x="920413" y="559054"/>
                </a:cubicBezTo>
                <a:lnTo>
                  <a:pt x="0" y="13769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32748DC-CB51-4BB3-8A1E-B2437CCB7522}"/>
              </a:ext>
            </a:extLst>
          </p:cNvPr>
          <p:cNvSpPr/>
          <p:nvPr userDrawn="1"/>
        </p:nvSpPr>
        <p:spPr>
          <a:xfrm rot="5400000">
            <a:off x="9610394" y="203496"/>
            <a:ext cx="1147925" cy="740930"/>
          </a:xfrm>
          <a:custGeom>
            <a:avLst/>
            <a:gdLst>
              <a:gd name="connsiteX0" fmla="*/ 0 w 1147925"/>
              <a:gd name="connsiteY0" fmla="*/ 288554 h 740930"/>
              <a:gd name="connsiteX1" fmla="*/ 0 w 1147925"/>
              <a:gd name="connsiteY1" fmla="*/ 0 h 740930"/>
              <a:gd name="connsiteX2" fmla="*/ 1071314 w 1147925"/>
              <a:gd name="connsiteY2" fmla="*/ 490435 h 740930"/>
              <a:gd name="connsiteX3" fmla="*/ 1135989 w 1147925"/>
              <a:gd name="connsiteY3" fmla="*/ 664319 h 740930"/>
              <a:gd name="connsiteX4" fmla="*/ 962104 w 1147925"/>
              <a:gd name="connsiteY4" fmla="*/ 728994 h 740930"/>
              <a:gd name="connsiteX5" fmla="*/ 0 w 1147925"/>
              <a:gd name="connsiteY5" fmla="*/ 288554 h 74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7925" h="740930">
                <a:moveTo>
                  <a:pt x="0" y="288554"/>
                </a:moveTo>
                <a:lnTo>
                  <a:pt x="0" y="0"/>
                </a:lnTo>
                <a:lnTo>
                  <a:pt x="1071314" y="490435"/>
                </a:lnTo>
                <a:cubicBezTo>
                  <a:pt x="1137190" y="520593"/>
                  <a:pt x="1166146" y="598443"/>
                  <a:pt x="1135989" y="664319"/>
                </a:cubicBezTo>
                <a:cubicBezTo>
                  <a:pt x="1105831" y="730196"/>
                  <a:pt x="1027980" y="759151"/>
                  <a:pt x="962104" y="728994"/>
                </a:cubicBezTo>
                <a:lnTo>
                  <a:pt x="0" y="288554"/>
                </a:lnTo>
                <a:close/>
              </a:path>
            </a:pathLst>
          </a:custGeom>
          <a:gradFill>
            <a:gsLst>
              <a:gs pos="0">
                <a:srgbClr val="6DCCE3"/>
              </a:gs>
              <a:gs pos="4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4A0EC17-A312-4839-BCCB-F8B64E855D50}"/>
              </a:ext>
            </a:extLst>
          </p:cNvPr>
          <p:cNvSpPr/>
          <p:nvPr userDrawn="1"/>
        </p:nvSpPr>
        <p:spPr>
          <a:xfrm rot="5400000">
            <a:off x="9561533" y="520576"/>
            <a:ext cx="2278367" cy="1237213"/>
          </a:xfrm>
          <a:custGeom>
            <a:avLst/>
            <a:gdLst>
              <a:gd name="connsiteX0" fmla="*/ 0 w 2278367"/>
              <a:gd name="connsiteY0" fmla="*/ 267334 h 1237213"/>
              <a:gd name="connsiteX1" fmla="*/ 0 w 2278367"/>
              <a:gd name="connsiteY1" fmla="*/ 3570 h 1237213"/>
              <a:gd name="connsiteX2" fmla="*/ 21586 w 2278367"/>
              <a:gd name="connsiteY2" fmla="*/ 0 h 1237213"/>
              <a:gd name="connsiteX3" fmla="*/ 72307 w 2278367"/>
              <a:gd name="connsiteY3" fmla="*/ 11881 h 1237213"/>
              <a:gd name="connsiteX4" fmla="*/ 2201756 w 2278367"/>
              <a:gd name="connsiteY4" fmla="*/ 986718 h 1237213"/>
              <a:gd name="connsiteX5" fmla="*/ 2266431 w 2278367"/>
              <a:gd name="connsiteY5" fmla="*/ 1160602 h 1237213"/>
              <a:gd name="connsiteX6" fmla="*/ 2092547 w 2278367"/>
              <a:gd name="connsiteY6" fmla="*/ 1225277 h 1237213"/>
              <a:gd name="connsiteX7" fmla="*/ 0 w 2278367"/>
              <a:gd name="connsiteY7" fmla="*/ 267334 h 12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8367" h="1237213">
                <a:moveTo>
                  <a:pt x="0" y="267334"/>
                </a:moveTo>
                <a:lnTo>
                  <a:pt x="0" y="3570"/>
                </a:lnTo>
                <a:lnTo>
                  <a:pt x="21586" y="0"/>
                </a:lnTo>
                <a:cubicBezTo>
                  <a:pt x="38620" y="497"/>
                  <a:pt x="55837" y="4342"/>
                  <a:pt x="72307" y="11881"/>
                </a:cubicBezTo>
                <a:lnTo>
                  <a:pt x="2201756" y="986718"/>
                </a:lnTo>
                <a:cubicBezTo>
                  <a:pt x="2267633" y="1016876"/>
                  <a:pt x="2296588" y="1094726"/>
                  <a:pt x="2266431" y="1160602"/>
                </a:cubicBezTo>
                <a:cubicBezTo>
                  <a:pt x="2236274" y="1226479"/>
                  <a:pt x="2158423" y="1255434"/>
                  <a:pt x="2092547" y="1225277"/>
                </a:cubicBezTo>
                <a:lnTo>
                  <a:pt x="0" y="267334"/>
                </a:lnTo>
                <a:close/>
              </a:path>
            </a:pathLst>
          </a:custGeom>
          <a:gradFill>
            <a:gsLst>
              <a:gs pos="0">
                <a:srgbClr val="6DCCE3"/>
              </a:gs>
              <a:gs pos="4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0E67806-373D-492C-A006-0EE14E2734E2}"/>
              </a:ext>
            </a:extLst>
          </p:cNvPr>
          <p:cNvSpPr/>
          <p:nvPr userDrawn="1"/>
        </p:nvSpPr>
        <p:spPr>
          <a:xfrm rot="5400000">
            <a:off x="10180005" y="516283"/>
            <a:ext cx="2510039" cy="1477473"/>
          </a:xfrm>
          <a:custGeom>
            <a:avLst/>
            <a:gdLst>
              <a:gd name="connsiteX0" fmla="*/ 0 w 2510039"/>
              <a:gd name="connsiteY0" fmla="*/ 456909 h 1477473"/>
              <a:gd name="connsiteX1" fmla="*/ 0 w 2510039"/>
              <a:gd name="connsiteY1" fmla="*/ 8923 h 1477473"/>
              <a:gd name="connsiteX2" fmla="*/ 21752 w 2510039"/>
              <a:gd name="connsiteY2" fmla="*/ 3124 h 1477473"/>
              <a:gd name="connsiteX3" fmla="*/ 155325 w 2510039"/>
              <a:gd name="connsiteY3" fmla="*/ 20975 h 1477473"/>
              <a:gd name="connsiteX4" fmla="*/ 2375420 w 2510039"/>
              <a:gd name="connsiteY4" fmla="*/ 1037309 h 1477473"/>
              <a:gd name="connsiteX5" fmla="*/ 2489065 w 2510039"/>
              <a:gd name="connsiteY5" fmla="*/ 1342854 h 1477473"/>
              <a:gd name="connsiteX6" fmla="*/ 2183519 w 2510039"/>
              <a:gd name="connsiteY6" fmla="*/ 1456499 h 1477473"/>
              <a:gd name="connsiteX7" fmla="*/ 0 w 2510039"/>
              <a:gd name="connsiteY7" fmla="*/ 456909 h 147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0039" h="1477473">
                <a:moveTo>
                  <a:pt x="0" y="456909"/>
                </a:moveTo>
                <a:lnTo>
                  <a:pt x="0" y="8923"/>
                </a:lnTo>
                <a:lnTo>
                  <a:pt x="21752" y="3124"/>
                </a:lnTo>
                <a:cubicBezTo>
                  <a:pt x="65548" y="-4162"/>
                  <a:pt x="111916" y="1103"/>
                  <a:pt x="155325" y="20975"/>
                </a:cubicBezTo>
                <a:lnTo>
                  <a:pt x="2375420" y="1037309"/>
                </a:lnTo>
                <a:cubicBezTo>
                  <a:pt x="2491176" y="1090300"/>
                  <a:pt x="2542056" y="1227098"/>
                  <a:pt x="2489065" y="1342854"/>
                </a:cubicBezTo>
                <a:cubicBezTo>
                  <a:pt x="2436073" y="1458610"/>
                  <a:pt x="2299275" y="1509491"/>
                  <a:pt x="2183519" y="1456499"/>
                </a:cubicBezTo>
                <a:lnTo>
                  <a:pt x="0" y="456909"/>
                </a:lnTo>
                <a:close/>
              </a:path>
            </a:pathLst>
          </a:custGeom>
          <a:gradFill>
            <a:gsLst>
              <a:gs pos="0">
                <a:srgbClr val="6DCCE3"/>
              </a:gs>
              <a:gs pos="4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FD25C42-F0D3-48C3-906F-35DEE933CD56}"/>
              </a:ext>
            </a:extLst>
          </p:cNvPr>
          <p:cNvSpPr/>
          <p:nvPr userDrawn="1"/>
        </p:nvSpPr>
        <p:spPr>
          <a:xfrm rot="5400000">
            <a:off x="10900775" y="1188551"/>
            <a:ext cx="1830693" cy="764940"/>
          </a:xfrm>
          <a:custGeom>
            <a:avLst/>
            <a:gdLst>
              <a:gd name="connsiteX0" fmla="*/ 0 w 1830693"/>
              <a:gd name="connsiteY0" fmla="*/ 0 h 764940"/>
              <a:gd name="connsiteX1" fmla="*/ 630322 w 1830693"/>
              <a:gd name="connsiteY1" fmla="*/ 0 h 764940"/>
              <a:gd name="connsiteX2" fmla="*/ 1754083 w 1830693"/>
              <a:gd name="connsiteY2" fmla="*/ 514445 h 764940"/>
              <a:gd name="connsiteX3" fmla="*/ 1818757 w 1830693"/>
              <a:gd name="connsiteY3" fmla="*/ 688329 h 764940"/>
              <a:gd name="connsiteX4" fmla="*/ 1644873 w 1830693"/>
              <a:gd name="connsiteY4" fmla="*/ 753004 h 764940"/>
              <a:gd name="connsiteX5" fmla="*/ 0 w 1830693"/>
              <a:gd name="connsiteY5" fmla="*/ 0 h 76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0693" h="764940">
                <a:moveTo>
                  <a:pt x="0" y="0"/>
                </a:moveTo>
                <a:lnTo>
                  <a:pt x="630322" y="0"/>
                </a:lnTo>
                <a:lnTo>
                  <a:pt x="1754083" y="514445"/>
                </a:lnTo>
                <a:cubicBezTo>
                  <a:pt x="1819959" y="544602"/>
                  <a:pt x="1848915" y="622453"/>
                  <a:pt x="1818757" y="688329"/>
                </a:cubicBezTo>
                <a:cubicBezTo>
                  <a:pt x="1788600" y="754205"/>
                  <a:pt x="1710749" y="783161"/>
                  <a:pt x="1644873" y="753004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79509CE-1BF5-45AA-BF55-D1745E3A993E}"/>
              </a:ext>
            </a:extLst>
          </p:cNvPr>
          <p:cNvSpPr/>
          <p:nvPr userDrawn="1"/>
        </p:nvSpPr>
        <p:spPr>
          <a:xfrm rot="5400000">
            <a:off x="11267537" y="2136666"/>
            <a:ext cx="1435946" cy="426161"/>
          </a:xfrm>
          <a:custGeom>
            <a:avLst/>
            <a:gdLst>
              <a:gd name="connsiteX0" fmla="*/ 0 w 1435946"/>
              <a:gd name="connsiteY0" fmla="*/ 0 h 426161"/>
              <a:gd name="connsiteX1" fmla="*/ 1434348 w 1435946"/>
              <a:gd name="connsiteY1" fmla="*/ 0 h 426161"/>
              <a:gd name="connsiteX2" fmla="*/ 1435946 w 1435946"/>
              <a:gd name="connsiteY2" fmla="*/ 23471 h 426161"/>
              <a:gd name="connsiteX3" fmla="*/ 1398372 w 1435946"/>
              <a:gd name="connsiteY3" fmla="*/ 183876 h 426161"/>
              <a:gd name="connsiteX4" fmla="*/ 1398371 w 1435946"/>
              <a:gd name="connsiteY4" fmla="*/ 183875 h 426161"/>
              <a:gd name="connsiteX5" fmla="*/ 848453 w 1435946"/>
              <a:gd name="connsiteY5" fmla="*/ 388412 h 426161"/>
              <a:gd name="connsiteX6" fmla="*/ 0 w 1435946"/>
              <a:gd name="connsiteY6" fmla="*/ 0 h 42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5946" h="426161">
                <a:moveTo>
                  <a:pt x="0" y="0"/>
                </a:moveTo>
                <a:lnTo>
                  <a:pt x="1434348" y="0"/>
                </a:lnTo>
                <a:lnTo>
                  <a:pt x="1435946" y="23471"/>
                </a:lnTo>
                <a:cubicBezTo>
                  <a:pt x="1434374" y="77341"/>
                  <a:pt x="1422215" y="131792"/>
                  <a:pt x="1398372" y="183876"/>
                </a:cubicBezTo>
                <a:lnTo>
                  <a:pt x="1398371" y="183875"/>
                </a:lnTo>
                <a:cubicBezTo>
                  <a:pt x="1302997" y="392212"/>
                  <a:pt x="1056790" y="483786"/>
                  <a:pt x="848453" y="388412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455FEC8-1687-46A2-AE07-5132C6266057}"/>
              </a:ext>
            </a:extLst>
          </p:cNvPr>
          <p:cNvSpPr/>
          <p:nvPr userDrawn="1"/>
        </p:nvSpPr>
        <p:spPr>
          <a:xfrm rot="5400000">
            <a:off x="11210799" y="3702479"/>
            <a:ext cx="1379133" cy="596452"/>
          </a:xfrm>
          <a:custGeom>
            <a:avLst/>
            <a:gdLst>
              <a:gd name="connsiteX0" fmla="*/ 0 w 1379133"/>
              <a:gd name="connsiteY0" fmla="*/ 0 h 596452"/>
              <a:gd name="connsiteX1" fmla="*/ 300792 w 1379133"/>
              <a:gd name="connsiteY1" fmla="*/ 0 h 596452"/>
              <a:gd name="connsiteX2" fmla="*/ 1342574 w 1379133"/>
              <a:gd name="connsiteY2" fmla="*/ 476916 h 596452"/>
              <a:gd name="connsiteX3" fmla="*/ 1373438 w 1379133"/>
              <a:gd name="connsiteY3" fmla="*/ 559895 h 596452"/>
              <a:gd name="connsiteX4" fmla="*/ 1373437 w 1379133"/>
              <a:gd name="connsiteY4" fmla="*/ 559893 h 596452"/>
              <a:gd name="connsiteX5" fmla="*/ 1290458 w 1379133"/>
              <a:gd name="connsiteY5" fmla="*/ 590757 h 596452"/>
              <a:gd name="connsiteX6" fmla="*/ 0 w 1379133"/>
              <a:gd name="connsiteY6" fmla="*/ 0 h 59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9133" h="596452">
                <a:moveTo>
                  <a:pt x="0" y="0"/>
                </a:moveTo>
                <a:lnTo>
                  <a:pt x="300792" y="0"/>
                </a:lnTo>
                <a:lnTo>
                  <a:pt x="1342574" y="476916"/>
                </a:lnTo>
                <a:cubicBezTo>
                  <a:pt x="1374011" y="491307"/>
                  <a:pt x="1387829" y="528458"/>
                  <a:pt x="1373438" y="559895"/>
                </a:cubicBezTo>
                <a:lnTo>
                  <a:pt x="1373437" y="559893"/>
                </a:lnTo>
                <a:cubicBezTo>
                  <a:pt x="1359046" y="591330"/>
                  <a:pt x="1321895" y="605148"/>
                  <a:pt x="1290458" y="590757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6210A49-9729-4114-BB1D-7F845FED35AA}"/>
              </a:ext>
            </a:extLst>
          </p:cNvPr>
          <p:cNvSpPr/>
          <p:nvPr userDrawn="1"/>
        </p:nvSpPr>
        <p:spPr>
          <a:xfrm rot="5400000">
            <a:off x="10367810" y="5035629"/>
            <a:ext cx="2233932" cy="1401206"/>
          </a:xfrm>
          <a:custGeom>
            <a:avLst/>
            <a:gdLst>
              <a:gd name="connsiteX0" fmla="*/ 98 w 2233932"/>
              <a:gd name="connsiteY0" fmla="*/ 223744 h 1401206"/>
              <a:gd name="connsiteX1" fmla="*/ 20975 w 2233932"/>
              <a:gd name="connsiteY1" fmla="*/ 134620 h 1401206"/>
              <a:gd name="connsiteX2" fmla="*/ 326521 w 2233932"/>
              <a:gd name="connsiteY2" fmla="*/ 20975 h 1401206"/>
              <a:gd name="connsiteX3" fmla="*/ 2233932 w 2233932"/>
              <a:gd name="connsiteY3" fmla="*/ 894166 h 1401206"/>
              <a:gd name="connsiteX4" fmla="*/ 2233932 w 2233932"/>
              <a:gd name="connsiteY4" fmla="*/ 1401206 h 1401206"/>
              <a:gd name="connsiteX5" fmla="*/ 134620 w 2233932"/>
              <a:gd name="connsiteY5" fmla="*/ 440165 h 1401206"/>
              <a:gd name="connsiteX6" fmla="*/ 98 w 2233932"/>
              <a:gd name="connsiteY6" fmla="*/ 223744 h 140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3932" h="1401206">
                <a:moveTo>
                  <a:pt x="98" y="223744"/>
                </a:moveTo>
                <a:cubicBezTo>
                  <a:pt x="971" y="193813"/>
                  <a:pt x="7727" y="163559"/>
                  <a:pt x="20975" y="134620"/>
                </a:cubicBezTo>
                <a:cubicBezTo>
                  <a:pt x="73967" y="18864"/>
                  <a:pt x="210765" y="-32017"/>
                  <a:pt x="326521" y="20975"/>
                </a:cubicBezTo>
                <a:lnTo>
                  <a:pt x="2233932" y="894166"/>
                </a:lnTo>
                <a:lnTo>
                  <a:pt x="2233932" y="1401206"/>
                </a:lnTo>
                <a:lnTo>
                  <a:pt x="134620" y="440165"/>
                </a:lnTo>
                <a:cubicBezTo>
                  <a:pt x="47803" y="400422"/>
                  <a:pt x="-2522" y="313537"/>
                  <a:pt x="98" y="22374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1F848A6-FCB3-4D25-8E45-9AD210A72BA7}"/>
              </a:ext>
            </a:extLst>
          </p:cNvPr>
          <p:cNvSpPr/>
          <p:nvPr userDrawn="1"/>
        </p:nvSpPr>
        <p:spPr>
          <a:xfrm rot="5400000">
            <a:off x="8603155" y="5096134"/>
            <a:ext cx="1943243" cy="1570884"/>
          </a:xfrm>
          <a:custGeom>
            <a:avLst/>
            <a:gdLst>
              <a:gd name="connsiteX0" fmla="*/ 176 w 1943243"/>
              <a:gd name="connsiteY0" fmla="*/ 402693 h 1570884"/>
              <a:gd name="connsiteX1" fmla="*/ 37751 w 1943243"/>
              <a:gd name="connsiteY1" fmla="*/ 242288 h 1570884"/>
              <a:gd name="connsiteX2" fmla="*/ 587669 w 1943243"/>
              <a:gd name="connsiteY2" fmla="*/ 37750 h 1570884"/>
              <a:gd name="connsiteX3" fmla="*/ 1943243 w 1943243"/>
              <a:gd name="connsiteY3" fmla="*/ 658317 h 1570884"/>
              <a:gd name="connsiteX4" fmla="*/ 1943243 w 1943243"/>
              <a:gd name="connsiteY4" fmla="*/ 1570884 h 1570884"/>
              <a:gd name="connsiteX5" fmla="*/ 242288 w 1943243"/>
              <a:gd name="connsiteY5" fmla="*/ 792206 h 1570884"/>
              <a:gd name="connsiteX6" fmla="*/ 176 w 1943243"/>
              <a:gd name="connsiteY6" fmla="*/ 402693 h 157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3243" h="1570884">
                <a:moveTo>
                  <a:pt x="176" y="402693"/>
                </a:moveTo>
                <a:cubicBezTo>
                  <a:pt x="1748" y="348823"/>
                  <a:pt x="13907" y="294372"/>
                  <a:pt x="37751" y="242288"/>
                </a:cubicBezTo>
                <a:cubicBezTo>
                  <a:pt x="133125" y="33951"/>
                  <a:pt x="379332" y="-57624"/>
                  <a:pt x="587669" y="37750"/>
                </a:cubicBezTo>
                <a:lnTo>
                  <a:pt x="1943243" y="658317"/>
                </a:lnTo>
                <a:lnTo>
                  <a:pt x="1943243" y="1570884"/>
                </a:lnTo>
                <a:lnTo>
                  <a:pt x="242288" y="792206"/>
                </a:lnTo>
                <a:cubicBezTo>
                  <a:pt x="86035" y="720675"/>
                  <a:pt x="-4539" y="564301"/>
                  <a:pt x="176" y="40269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337D2C0-58D9-433E-B75F-1FC76A4AE05C}"/>
              </a:ext>
            </a:extLst>
          </p:cNvPr>
          <p:cNvSpPr/>
          <p:nvPr userDrawn="1"/>
        </p:nvSpPr>
        <p:spPr>
          <a:xfrm rot="5400000">
            <a:off x="5266532" y="5385534"/>
            <a:ext cx="1835668" cy="1099660"/>
          </a:xfrm>
          <a:custGeom>
            <a:avLst/>
            <a:gdLst>
              <a:gd name="connsiteX0" fmla="*/ 80 w 1835668"/>
              <a:gd name="connsiteY0" fmla="*/ 181291 h 1099660"/>
              <a:gd name="connsiteX1" fmla="*/ 16996 w 1835668"/>
              <a:gd name="connsiteY1" fmla="*/ 109077 h 1099660"/>
              <a:gd name="connsiteX2" fmla="*/ 264567 w 1835668"/>
              <a:gd name="connsiteY2" fmla="*/ 16995 h 1099660"/>
              <a:gd name="connsiteX3" fmla="*/ 1835668 w 1835668"/>
              <a:gd name="connsiteY3" fmla="*/ 736228 h 1099660"/>
              <a:gd name="connsiteX4" fmla="*/ 1835668 w 1835668"/>
              <a:gd name="connsiteY4" fmla="*/ 1088369 h 1099660"/>
              <a:gd name="connsiteX5" fmla="*/ 1767388 w 1835668"/>
              <a:gd name="connsiteY5" fmla="*/ 1099660 h 1099660"/>
              <a:gd name="connsiteX6" fmla="*/ 1695174 w 1835668"/>
              <a:gd name="connsiteY6" fmla="*/ 1082744 h 1099660"/>
              <a:gd name="connsiteX7" fmla="*/ 109078 w 1835668"/>
              <a:gd name="connsiteY7" fmla="*/ 356648 h 1099660"/>
              <a:gd name="connsiteX8" fmla="*/ 80 w 1835668"/>
              <a:gd name="connsiteY8" fmla="*/ 181291 h 109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5668" h="1099660">
                <a:moveTo>
                  <a:pt x="80" y="181291"/>
                </a:moveTo>
                <a:cubicBezTo>
                  <a:pt x="788" y="157039"/>
                  <a:pt x="6262" y="132525"/>
                  <a:pt x="16996" y="109077"/>
                </a:cubicBezTo>
                <a:cubicBezTo>
                  <a:pt x="59933" y="15284"/>
                  <a:pt x="170774" y="-25942"/>
                  <a:pt x="264567" y="16995"/>
                </a:cubicBezTo>
                <a:lnTo>
                  <a:pt x="1835668" y="736228"/>
                </a:lnTo>
                <a:lnTo>
                  <a:pt x="1835668" y="1088369"/>
                </a:lnTo>
                <a:lnTo>
                  <a:pt x="1767388" y="1099660"/>
                </a:lnTo>
                <a:cubicBezTo>
                  <a:pt x="1743136" y="1098953"/>
                  <a:pt x="1718622" y="1093478"/>
                  <a:pt x="1695174" y="1082744"/>
                </a:cubicBezTo>
                <a:lnTo>
                  <a:pt x="109078" y="356648"/>
                </a:lnTo>
                <a:cubicBezTo>
                  <a:pt x="38733" y="324445"/>
                  <a:pt x="-2043" y="254046"/>
                  <a:pt x="80" y="18129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6AB4AB8-EFCF-4F5B-A0B0-9453AF1A6037}"/>
              </a:ext>
            </a:extLst>
          </p:cNvPr>
          <p:cNvSpPr/>
          <p:nvPr userDrawn="1"/>
        </p:nvSpPr>
        <p:spPr>
          <a:xfrm rot="5400000">
            <a:off x="7169682" y="5398500"/>
            <a:ext cx="1804788" cy="1104608"/>
          </a:xfrm>
          <a:custGeom>
            <a:avLst/>
            <a:gdLst>
              <a:gd name="connsiteX0" fmla="*/ 64 w 1804788"/>
              <a:gd name="connsiteY0" fmla="*/ 222998 h 1104608"/>
              <a:gd name="connsiteX1" fmla="*/ 20687 w 1804788"/>
              <a:gd name="connsiteY1" fmla="*/ 133758 h 1104608"/>
              <a:gd name="connsiteX2" fmla="*/ 329470 w 1804788"/>
              <a:gd name="connsiteY2" fmla="*/ 21595 h 1104608"/>
              <a:gd name="connsiteX3" fmla="*/ 1755842 w 1804788"/>
              <a:gd name="connsiteY3" fmla="*/ 677309 h 1104608"/>
              <a:gd name="connsiteX4" fmla="*/ 1790478 w 1804788"/>
              <a:gd name="connsiteY4" fmla="*/ 712143 h 1104608"/>
              <a:gd name="connsiteX5" fmla="*/ 1804788 w 1804788"/>
              <a:gd name="connsiteY5" fmla="*/ 731507 h 1104608"/>
              <a:gd name="connsiteX6" fmla="*/ 1804788 w 1804788"/>
              <a:gd name="connsiteY6" fmla="*/ 1018685 h 1104608"/>
              <a:gd name="connsiteX7" fmla="*/ 1795972 w 1804788"/>
              <a:gd name="connsiteY7" fmla="*/ 1031621 h 1104608"/>
              <a:gd name="connsiteX8" fmla="*/ 1561931 w 1804788"/>
              <a:gd name="connsiteY8" fmla="*/ 1100891 h 1104608"/>
              <a:gd name="connsiteX9" fmla="*/ 137569 w 1804788"/>
              <a:gd name="connsiteY9" fmla="*/ 440785 h 1104608"/>
              <a:gd name="connsiteX10" fmla="*/ 64 w 1804788"/>
              <a:gd name="connsiteY10" fmla="*/ 222998 h 110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788" h="1104608">
                <a:moveTo>
                  <a:pt x="64" y="222998"/>
                </a:moveTo>
                <a:cubicBezTo>
                  <a:pt x="773" y="192993"/>
                  <a:pt x="7439" y="162697"/>
                  <a:pt x="20687" y="133758"/>
                </a:cubicBezTo>
                <a:cubicBezTo>
                  <a:pt x="73679" y="18002"/>
                  <a:pt x="211926" y="-32215"/>
                  <a:pt x="329470" y="21595"/>
                </a:cubicBezTo>
                <a:cubicBezTo>
                  <a:pt x="804927" y="240166"/>
                  <a:pt x="1280385" y="458738"/>
                  <a:pt x="1755842" y="677309"/>
                </a:cubicBezTo>
                <a:cubicBezTo>
                  <a:pt x="1768680" y="688551"/>
                  <a:pt x="1780209" y="700197"/>
                  <a:pt x="1790478" y="712143"/>
                </a:cubicBezTo>
                <a:lnTo>
                  <a:pt x="1804788" y="731507"/>
                </a:lnTo>
                <a:lnTo>
                  <a:pt x="1804788" y="1018685"/>
                </a:lnTo>
                <a:lnTo>
                  <a:pt x="1795972" y="1031621"/>
                </a:lnTo>
                <a:cubicBezTo>
                  <a:pt x="1744513" y="1085099"/>
                  <a:pt x="1663073" y="1115674"/>
                  <a:pt x="1561931" y="1100891"/>
                </a:cubicBezTo>
                <a:cubicBezTo>
                  <a:pt x="1087144" y="880856"/>
                  <a:pt x="612356" y="660820"/>
                  <a:pt x="137569" y="440785"/>
                </a:cubicBezTo>
                <a:cubicBezTo>
                  <a:pt x="49411" y="400427"/>
                  <a:pt x="-2064" y="313016"/>
                  <a:pt x="64" y="222998"/>
                </a:cubicBezTo>
                <a:close/>
              </a:path>
            </a:pathLst>
          </a:custGeom>
          <a:gradFill>
            <a:gsLst>
              <a:gs pos="0">
                <a:srgbClr val="6DCCE3"/>
              </a:gs>
              <a:gs pos="41000">
                <a:srgbClr val="7C51A0"/>
              </a:gs>
              <a:gs pos="78000">
                <a:srgbClr val="EC1A3E"/>
              </a:gs>
              <a:gs pos="100000">
                <a:srgbClr val="F05B5B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DEFF7FF-3701-4639-AC6B-ED9485F82353}"/>
              </a:ext>
            </a:extLst>
          </p:cNvPr>
          <p:cNvSpPr/>
          <p:nvPr userDrawn="1"/>
        </p:nvSpPr>
        <p:spPr>
          <a:xfrm rot="5400000">
            <a:off x="11512007" y="6166613"/>
            <a:ext cx="945089" cy="428080"/>
          </a:xfrm>
          <a:custGeom>
            <a:avLst/>
            <a:gdLst>
              <a:gd name="connsiteX0" fmla="*/ 0 w 945089"/>
              <a:gd name="connsiteY0" fmla="*/ 0 h 428080"/>
              <a:gd name="connsiteX1" fmla="*/ 630322 w 945089"/>
              <a:gd name="connsiteY1" fmla="*/ 0 h 428080"/>
              <a:gd name="connsiteX2" fmla="*/ 945089 w 945089"/>
              <a:gd name="connsiteY2" fmla="*/ 144097 h 428080"/>
              <a:gd name="connsiteX3" fmla="*/ 945089 w 945089"/>
              <a:gd name="connsiteY3" fmla="*/ 428080 h 428080"/>
              <a:gd name="connsiteX4" fmla="*/ 924644 w 945089"/>
              <a:gd name="connsiteY4" fmla="*/ 423291 h 428080"/>
              <a:gd name="connsiteX5" fmla="*/ 0 w 945089"/>
              <a:gd name="connsiteY5" fmla="*/ 0 h 42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5089" h="428080">
                <a:moveTo>
                  <a:pt x="0" y="0"/>
                </a:moveTo>
                <a:lnTo>
                  <a:pt x="630322" y="0"/>
                </a:lnTo>
                <a:lnTo>
                  <a:pt x="945089" y="144097"/>
                </a:lnTo>
                <a:lnTo>
                  <a:pt x="945089" y="428080"/>
                </a:lnTo>
                <a:lnTo>
                  <a:pt x="924644" y="42329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32A9BB1-D3CD-4085-B5B0-1BC21AC5B038}"/>
              </a:ext>
            </a:extLst>
          </p:cNvPr>
          <p:cNvSpPr/>
          <p:nvPr userDrawn="1"/>
        </p:nvSpPr>
        <p:spPr>
          <a:xfrm rot="5400000">
            <a:off x="10218668" y="6190339"/>
            <a:ext cx="838884" cy="486834"/>
          </a:xfrm>
          <a:custGeom>
            <a:avLst/>
            <a:gdLst>
              <a:gd name="connsiteX0" fmla="*/ 27 w 838884"/>
              <a:gd name="connsiteY0" fmla="*/ 60764 h 486834"/>
              <a:gd name="connsiteX1" fmla="*/ 5697 w 838884"/>
              <a:gd name="connsiteY1" fmla="*/ 36560 h 486834"/>
              <a:gd name="connsiteX2" fmla="*/ 88676 w 838884"/>
              <a:gd name="connsiteY2" fmla="*/ 5697 h 486834"/>
              <a:gd name="connsiteX3" fmla="*/ 838884 w 838884"/>
              <a:gd name="connsiteY3" fmla="*/ 349134 h 486834"/>
              <a:gd name="connsiteX4" fmla="*/ 838884 w 838884"/>
              <a:gd name="connsiteY4" fmla="*/ 486834 h 486834"/>
              <a:gd name="connsiteX5" fmla="*/ 36560 w 838884"/>
              <a:gd name="connsiteY5" fmla="*/ 119539 h 486834"/>
              <a:gd name="connsiteX6" fmla="*/ 27 w 838884"/>
              <a:gd name="connsiteY6" fmla="*/ 60764 h 48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84" h="486834">
                <a:moveTo>
                  <a:pt x="27" y="60764"/>
                </a:moveTo>
                <a:cubicBezTo>
                  <a:pt x="264" y="52635"/>
                  <a:pt x="2099" y="44419"/>
                  <a:pt x="5697" y="36560"/>
                </a:cubicBezTo>
                <a:cubicBezTo>
                  <a:pt x="20088" y="5123"/>
                  <a:pt x="57239" y="-8695"/>
                  <a:pt x="88676" y="5697"/>
                </a:cubicBezTo>
                <a:lnTo>
                  <a:pt x="838884" y="349134"/>
                </a:lnTo>
                <a:lnTo>
                  <a:pt x="838884" y="486834"/>
                </a:lnTo>
                <a:lnTo>
                  <a:pt x="36560" y="119539"/>
                </a:lnTo>
                <a:cubicBezTo>
                  <a:pt x="12983" y="108745"/>
                  <a:pt x="-684" y="85149"/>
                  <a:pt x="27" y="6076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C1B395E-4CB3-4837-8C5E-404AD63AE037}"/>
              </a:ext>
            </a:extLst>
          </p:cNvPr>
          <p:cNvSpPr/>
          <p:nvPr userDrawn="1"/>
        </p:nvSpPr>
        <p:spPr>
          <a:xfrm rot="5400000">
            <a:off x="9854295" y="6322201"/>
            <a:ext cx="580722" cy="481272"/>
          </a:xfrm>
          <a:custGeom>
            <a:avLst/>
            <a:gdLst>
              <a:gd name="connsiteX0" fmla="*/ 56 w 580722"/>
              <a:gd name="connsiteY0" fmla="*/ 127332 h 481272"/>
              <a:gd name="connsiteX1" fmla="*/ 11937 w 580722"/>
              <a:gd name="connsiteY1" fmla="*/ 76612 h 481272"/>
              <a:gd name="connsiteX2" fmla="*/ 185821 w 580722"/>
              <a:gd name="connsiteY2" fmla="*/ 11937 h 481272"/>
              <a:gd name="connsiteX3" fmla="*/ 580722 w 580722"/>
              <a:gd name="connsiteY3" fmla="*/ 192718 h 481272"/>
              <a:gd name="connsiteX4" fmla="*/ 580722 w 580722"/>
              <a:gd name="connsiteY4" fmla="*/ 481272 h 481272"/>
              <a:gd name="connsiteX5" fmla="*/ 76611 w 580722"/>
              <a:gd name="connsiteY5" fmla="*/ 250496 h 481272"/>
              <a:gd name="connsiteX6" fmla="*/ 56 w 580722"/>
              <a:gd name="connsiteY6" fmla="*/ 127332 h 48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722" h="481272">
                <a:moveTo>
                  <a:pt x="56" y="127332"/>
                </a:moveTo>
                <a:cubicBezTo>
                  <a:pt x="552" y="110298"/>
                  <a:pt x="4397" y="93081"/>
                  <a:pt x="11937" y="76612"/>
                </a:cubicBezTo>
                <a:cubicBezTo>
                  <a:pt x="42094" y="10735"/>
                  <a:pt x="119944" y="-18220"/>
                  <a:pt x="185821" y="11937"/>
                </a:cubicBezTo>
                <a:lnTo>
                  <a:pt x="580722" y="192718"/>
                </a:lnTo>
                <a:lnTo>
                  <a:pt x="580722" y="481272"/>
                </a:lnTo>
                <a:lnTo>
                  <a:pt x="76611" y="250496"/>
                </a:lnTo>
                <a:cubicBezTo>
                  <a:pt x="27204" y="227877"/>
                  <a:pt x="-1436" y="178432"/>
                  <a:pt x="56" y="12733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667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 preserve="1">
  <p:cSld name="1_Title slide 1 1">
    <p:bg>
      <p:bgPr>
        <a:solidFill>
          <a:schemeClr val="bg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680690" y="3572717"/>
            <a:ext cx="10832211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>
                <a:solidFill>
                  <a:srgbClr val="666666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2400">
                <a:solidFill>
                  <a:srgbClr val="666666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888282" y="3340067"/>
            <a:ext cx="888116" cy="0"/>
          </a:xfrm>
          <a:prstGeom prst="straightConnector1">
            <a:avLst/>
          </a:prstGeom>
          <a:noFill/>
          <a:ln w="28575" cap="flat" cmpd="sng">
            <a:solidFill>
              <a:srgbClr val="F05B5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Google Shape;29;p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08" y="5747771"/>
            <a:ext cx="2190353" cy="5825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CD946-67D5-4C62-BD40-61B5C3CB530F}"/>
              </a:ext>
            </a:extLst>
          </p:cNvPr>
          <p:cNvSpPr txBox="1"/>
          <p:nvPr userDrawn="1"/>
        </p:nvSpPr>
        <p:spPr>
          <a:xfrm>
            <a:off x="9743535" y="5945579"/>
            <a:ext cx="998671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067" dirty="0">
                <a:solidFill>
                  <a:schemeClr val="accent1"/>
                </a:solidFill>
                <a:latin typeface="+mn-lt"/>
              </a:rPr>
              <a:t>http://affine.ai/</a:t>
            </a:r>
          </a:p>
        </p:txBody>
      </p:sp>
    </p:spTree>
    <p:extLst>
      <p:ext uri="{BB962C8B-B14F-4D97-AF65-F5344CB8AC3E}">
        <p14:creationId xmlns:p14="http://schemas.microsoft.com/office/powerpoint/2010/main" val="240925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700" y="2"/>
            <a:ext cx="7090479" cy="671036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15654" y="593367"/>
            <a:ext cx="1136228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15654" y="1536633"/>
            <a:ext cx="1136228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Google Shape;35;p5">
            <a:extLst>
              <a:ext uri="{FF2B5EF4-FFF2-40B4-BE49-F238E27FC236}">
                <a16:creationId xmlns:a16="http://schemas.microsoft.com/office/drawing/2014/main" id="{B0B09854-5CE7-4DAD-B601-996A709DDA24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6693133"/>
            <a:ext cx="12193588" cy="16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74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1" preserve="1">
  <p:cSld name="1_Title and Image -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15655" y="593367"/>
            <a:ext cx="5333893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415654" y="1536633"/>
            <a:ext cx="5333895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000"/>
              <a:buChar char="●"/>
              <a:defRPr sz="1333">
                <a:solidFill>
                  <a:schemeClr val="tx2"/>
                </a:solidFill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6318656" y="4418833"/>
            <a:ext cx="4952645" cy="1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●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○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■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●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○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■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●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○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rgbClr val="F05B5B"/>
              </a:buClr>
              <a:buSzPts val="800"/>
              <a:buFont typeface="Montserrat Medium"/>
              <a:buChar char="■"/>
              <a:defRPr sz="1067">
                <a:solidFill>
                  <a:srgbClr val="F05B5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Google Shape;60;p9"/>
          <p:cNvCxnSpPr>
            <a:cxnSpLocks/>
          </p:cNvCxnSpPr>
          <p:nvPr/>
        </p:nvCxnSpPr>
        <p:spPr>
          <a:xfrm>
            <a:off x="641445" y="6374300"/>
            <a:ext cx="108831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15;p2">
            <a:extLst>
              <a:ext uri="{FF2B5EF4-FFF2-40B4-BE49-F238E27FC236}">
                <a16:creationId xmlns:a16="http://schemas.microsoft.com/office/drawing/2014/main" id="{B8425F7F-8F74-4D01-85A5-D66552EEDD50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91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1" preserve="1" userDrawn="1">
  <p:cSld name="1_Title and Image -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 hasCustomPrompt="1"/>
          </p:nvPr>
        </p:nvSpPr>
        <p:spPr>
          <a:xfrm>
            <a:off x="2207638" y="222176"/>
            <a:ext cx="5553177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 cap="all" baseline="0">
                <a:gradFill>
                  <a:gsLst>
                    <a:gs pos="0">
                      <a:schemeClr val="accent6"/>
                    </a:gs>
                    <a:gs pos="2000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CONTENTS </a:t>
            </a:r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210" y="6160473"/>
            <a:ext cx="1425919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9"/>
          <p:cNvCxnSpPr>
            <a:cxnSpLocks/>
          </p:cNvCxnSpPr>
          <p:nvPr/>
        </p:nvCxnSpPr>
        <p:spPr>
          <a:xfrm>
            <a:off x="3810496" y="6374300"/>
            <a:ext cx="7714071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15;p2">
            <a:extLst>
              <a:ext uri="{FF2B5EF4-FFF2-40B4-BE49-F238E27FC236}">
                <a16:creationId xmlns:a16="http://schemas.microsoft.com/office/drawing/2014/main" id="{B8425F7F-8F74-4D01-85A5-D66552EEDD50}"/>
              </a:ext>
            </a:extLst>
          </p:cNvPr>
          <p:cNvPicPr preferRelativeResize="0"/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F0BDFD-578D-482E-A84C-5FAB24136A67}"/>
              </a:ext>
            </a:extLst>
          </p:cNvPr>
          <p:cNvSpPr txBox="1"/>
          <p:nvPr userDrawn="1"/>
        </p:nvSpPr>
        <p:spPr>
          <a:xfrm>
            <a:off x="5498875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10" name="Google Shape;183;p30">
            <a:extLst>
              <a:ext uri="{FF2B5EF4-FFF2-40B4-BE49-F238E27FC236}">
                <a16:creationId xmlns:a16="http://schemas.microsoft.com/office/drawing/2014/main" id="{14329517-90B0-4931-976A-04A4EA831F2C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290"/>
          <a:stretch/>
        </p:blipFill>
        <p:spPr>
          <a:xfrm>
            <a:off x="163811" y="2"/>
            <a:ext cx="1871588" cy="6858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904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9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2" preserve="1" userDrawn="1">
  <p:cSld name="1_Title and Image -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15654" y="3357356"/>
            <a:ext cx="5333895" cy="1602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29EE4-C071-460C-939F-F40E254F65DD}"/>
              </a:ext>
            </a:extLst>
          </p:cNvPr>
          <p:cNvSpPr txBox="1"/>
          <p:nvPr userDrawn="1"/>
        </p:nvSpPr>
        <p:spPr>
          <a:xfrm>
            <a:off x="4691786" y="6539706"/>
            <a:ext cx="1279196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67" dirty="0">
                <a:latin typeface="+mn-lt"/>
              </a:rPr>
              <a:t>Affine Confidential</a:t>
            </a:r>
          </a:p>
        </p:txBody>
      </p:sp>
      <p:pic>
        <p:nvPicPr>
          <p:cNvPr id="13" name="Google Shape;70;p11">
            <a:extLst>
              <a:ext uri="{FF2B5EF4-FFF2-40B4-BE49-F238E27FC236}">
                <a16:creationId xmlns:a16="http://schemas.microsoft.com/office/drawing/2014/main" id="{A7D9E582-9D3B-406B-82F0-D6057D2FD14B}"/>
              </a:ext>
            </a:extLst>
          </p:cNvPr>
          <p:cNvPicPr preferRelativeResize="0"/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mesh net in pink and purple hue forming a 3D outline">
            <a:extLst>
              <a:ext uri="{FF2B5EF4-FFF2-40B4-BE49-F238E27FC236}">
                <a16:creationId xmlns:a16="http://schemas.microsoft.com/office/drawing/2014/main" id="{7D60838F-0BE4-42CE-9D15-E94CB2EAE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167041" y="2238711"/>
            <a:ext cx="7915026" cy="4619457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2FB74E16-1BAA-4C12-ABE2-8AB0114E6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890" y="6863"/>
            <a:ext cx="4881314" cy="2215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733C83-85A8-451E-B1B6-5D1FDCC45769}"/>
              </a:ext>
            </a:extLst>
          </p:cNvPr>
          <p:cNvSpPr/>
          <p:nvPr userDrawn="1"/>
        </p:nvSpPr>
        <p:spPr>
          <a:xfrm>
            <a:off x="163811" y="2238711"/>
            <a:ext cx="7915026" cy="4619457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Google Shape;85;p14">
            <a:extLst>
              <a:ext uri="{FF2B5EF4-FFF2-40B4-BE49-F238E27FC236}">
                <a16:creationId xmlns:a16="http://schemas.microsoft.com/office/drawing/2014/main" id="{5902A2C5-4FEA-4A0D-B59B-8229447E0F98}"/>
              </a:ext>
            </a:extLst>
          </p:cNvPr>
          <p:cNvSpPr/>
          <p:nvPr userDrawn="1"/>
        </p:nvSpPr>
        <p:spPr>
          <a:xfrm>
            <a:off x="7921487" y="100"/>
            <a:ext cx="4272101" cy="6858000"/>
          </a:xfrm>
          <a:prstGeom prst="rect">
            <a:avLst/>
          </a:prstGeom>
          <a:solidFill>
            <a:srgbClr val="2720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Google Shape;15;p2">
            <a:extLst>
              <a:ext uri="{FF2B5EF4-FFF2-40B4-BE49-F238E27FC236}">
                <a16:creationId xmlns:a16="http://schemas.microsoft.com/office/drawing/2014/main" id="{FC5A3FF5-453A-416A-926E-4B9763D7E884}"/>
              </a:ext>
            </a:extLst>
          </p:cNvPr>
          <p:cNvPicPr preferRelativeResize="0"/>
          <p:nvPr userDrawn="1"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140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2" preserve="1" userDrawn="1">
  <p:cSld name="1_Title and Image -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15654" y="3357356"/>
            <a:ext cx="5333895" cy="1602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0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Google Shape;15;p2">
            <a:extLst>
              <a:ext uri="{FF2B5EF4-FFF2-40B4-BE49-F238E27FC236}">
                <a16:creationId xmlns:a16="http://schemas.microsoft.com/office/drawing/2014/main" id="{FC5A3FF5-453A-416A-926E-4B9763D7E884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3351139" y="3341971"/>
            <a:ext cx="6867169" cy="164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60;p9">
            <a:extLst>
              <a:ext uri="{FF2B5EF4-FFF2-40B4-BE49-F238E27FC236}">
                <a16:creationId xmlns:a16="http://schemas.microsoft.com/office/drawing/2014/main" id="{EA6D1A88-87AC-48CC-9235-F9C428F9F609}"/>
              </a:ext>
            </a:extLst>
          </p:cNvPr>
          <p:cNvCxnSpPr/>
          <p:nvPr userDrawn="1"/>
        </p:nvCxnSpPr>
        <p:spPr>
          <a:xfrm>
            <a:off x="2311368" y="6374300"/>
            <a:ext cx="921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F29EE4-C071-460C-939F-F40E254F65DD}"/>
              </a:ext>
            </a:extLst>
          </p:cNvPr>
          <p:cNvSpPr txBox="1"/>
          <p:nvPr userDrawn="1"/>
        </p:nvSpPr>
        <p:spPr>
          <a:xfrm>
            <a:off x="4733464" y="6539706"/>
            <a:ext cx="11958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00" dirty="0">
                <a:latin typeface="+mn-lt"/>
              </a:rPr>
              <a:t>Affine Confidential</a:t>
            </a:r>
          </a:p>
        </p:txBody>
      </p:sp>
      <p:pic>
        <p:nvPicPr>
          <p:cNvPr id="12" name="Google Shape;70;p11">
            <a:extLst>
              <a:ext uri="{FF2B5EF4-FFF2-40B4-BE49-F238E27FC236}">
                <a16:creationId xmlns:a16="http://schemas.microsoft.com/office/drawing/2014/main" id="{EE398EB1-C3AE-48A6-BA47-D42133060BF8}"/>
              </a:ext>
            </a:extLst>
          </p:cNvPr>
          <p:cNvPicPr preferRelativeResize="0"/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79" y="6171073"/>
            <a:ext cx="1425919" cy="379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98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67">
                <a:solidFill>
                  <a:schemeClr val="dk1"/>
                </a:solidFill>
                <a:latin typeface="+mn-lt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A059E-C8F6-49ED-8FDB-BC3FEFE1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6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917F2-5D03-40AE-B3A4-320FF3311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49" r:id="rId2"/>
    <p:sldLayoutId id="2147483711" r:id="rId3"/>
    <p:sldLayoutId id="2147483672" r:id="rId4"/>
    <p:sldLayoutId id="2147483677" r:id="rId5"/>
    <p:sldLayoutId id="2147483679" r:id="rId6"/>
    <p:sldLayoutId id="2147483670" r:id="rId7"/>
    <p:sldLayoutId id="2147483681" r:id="rId8"/>
    <p:sldLayoutId id="2147483671" r:id="rId9"/>
    <p:sldLayoutId id="2147483683" r:id="rId10"/>
    <p:sldLayoutId id="2147483709" r:id="rId11"/>
    <p:sldLayoutId id="2147483708" r:id="rId12"/>
    <p:sldLayoutId id="2147483706" r:id="rId13"/>
    <p:sldLayoutId id="2147483669" r:id="rId14"/>
    <p:sldLayoutId id="2147483707" r:id="rId15"/>
    <p:sldLayoutId id="2147483687" r:id="rId16"/>
    <p:sldLayoutId id="2147483660" r:id="rId17"/>
    <p:sldLayoutId id="2147483663" r:id="rId18"/>
    <p:sldLayoutId id="2147483664" r:id="rId19"/>
    <p:sldLayoutId id="2147483693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67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993" marR="0" lvl="0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30000"/>
        <a:buFont typeface="Arial" panose="020B0604020202020204" pitchFamily="34" charset="0"/>
        <a:buChar char="•"/>
        <a:defRPr lang="en-US" sz="1600" b="0" i="0" u="none" strike="noStrike" cap="none" dirty="0" smtClean="0">
          <a:solidFill>
            <a:schemeClr val="tx2"/>
          </a:solidFill>
          <a:latin typeface="Montserrat"/>
          <a:ea typeface="Montserrat"/>
          <a:cs typeface="Arial"/>
          <a:sym typeface="Montserrat"/>
        </a:defRPr>
      </a:lvl1pPr>
      <a:lvl2pPr marL="575986" marR="0" lvl="1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Courier New" panose="02070309020205020404" pitchFamily="49" charset="0"/>
        <a:buChar char="o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2pPr>
      <a:lvl3pPr marL="863978" marR="0" lvl="2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3pPr>
      <a:lvl4pPr marL="1151971" marR="0" lvl="3" indent="-287993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4pPr>
      <a:lvl5pPr marL="228594" marR="0" lvl="4" indent="-228594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230313" y="1381379"/>
            <a:ext cx="6415539" cy="2118000"/>
          </a:xfr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-US" sz="4400" b="1" u="sng" dirty="0"/>
              <a:t>LENDING CLUB CASE STUDY</a:t>
            </a:r>
            <a:endParaRPr lang="en-GB" sz="4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65661-FA47-466B-9E80-A1E901CCFD90}"/>
              </a:ext>
            </a:extLst>
          </p:cNvPr>
          <p:cNvSpPr txBox="1"/>
          <p:nvPr/>
        </p:nvSpPr>
        <p:spPr>
          <a:xfrm>
            <a:off x="621771" y="6028056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5D3379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Anshul Khadse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5D3379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1E1F9C-F4A5-D777-5D03-FE653FAA8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16FEDA-CD65-EDE7-DCF4-B7F8B6D1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Term on Defaulters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7859B5-3B1A-37F2-9B8A-9F6BC241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5" y="1281253"/>
            <a:ext cx="5859592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BBE6F59-D2F6-310D-8840-BA1335A9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951" y="1281253"/>
            <a:ext cx="5542826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06B475-59F5-AD74-36A1-86F31FF9386D}"/>
              </a:ext>
            </a:extLst>
          </p:cNvPr>
          <p:cNvSpPr txBox="1"/>
          <p:nvPr/>
        </p:nvSpPr>
        <p:spPr>
          <a:xfrm>
            <a:off x="832513" y="5022376"/>
            <a:ext cx="10768084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According to the left graph, more loan applications are for Short-Term loans, and 29,096 of total applications are for Short-Term loans.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However, the rate of defaulters is higher in the Long-Term. As compared to the Short-Term, it is more than double. As a result, Long-Term applicants are more likely to default.</a:t>
            </a:r>
          </a:p>
        </p:txBody>
      </p:sp>
    </p:spTree>
    <p:extLst>
      <p:ext uri="{BB962C8B-B14F-4D97-AF65-F5344CB8AC3E}">
        <p14:creationId xmlns:p14="http://schemas.microsoft.com/office/powerpoint/2010/main" val="388399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7BE9D-0F18-2498-F03D-710740B4E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59F2B3-DADF-8720-4754-896A440A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Verification Status on Defaulters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B2186D-11BD-3F7E-F059-D1F398FA9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4" y="1390436"/>
            <a:ext cx="5684838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A3B7063-CE0A-5FC0-4114-2F4BFD8D3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88" y="1390435"/>
            <a:ext cx="5684836" cy="357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E68E5-551F-AAE4-BEB1-8518F610AD04}"/>
              </a:ext>
            </a:extLst>
          </p:cNvPr>
          <p:cNvSpPr txBox="1"/>
          <p:nvPr/>
        </p:nvSpPr>
        <p:spPr>
          <a:xfrm>
            <a:off x="832513" y="5063319"/>
            <a:ext cx="10809027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From left chat we can clearly see that number on “Not Verified” applications are more than “Verified” and “Source Verified”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Surprisingly, right chart show that the percentage of defaulter is more in “Verified” category  </a:t>
            </a:r>
          </a:p>
        </p:txBody>
      </p:sp>
    </p:spTree>
    <p:extLst>
      <p:ext uri="{BB962C8B-B14F-4D97-AF65-F5344CB8AC3E}">
        <p14:creationId xmlns:p14="http://schemas.microsoft.com/office/powerpoint/2010/main" val="284857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23E59C-4EFA-7AA1-1147-EA26F032A7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2D1BDF-6CB0-1A7B-D338-9C63F4F5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for Loan Application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B1D7A5B-E62F-2A6F-7DC1-2350D6B68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5" y="1214793"/>
            <a:ext cx="11856976" cy="391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7A69E-8DD5-3901-6634-C2CD30E69866}"/>
              </a:ext>
            </a:extLst>
          </p:cNvPr>
          <p:cNvSpPr txBox="1"/>
          <p:nvPr/>
        </p:nvSpPr>
        <p:spPr>
          <a:xfrm>
            <a:off x="818866" y="5105106"/>
            <a:ext cx="11210911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 40.8% of loan application is for “</a:t>
            </a:r>
            <a:r>
              <a:rPr lang="en-US" dirty="0" err="1"/>
              <a:t>debt_consolidation</a:t>
            </a:r>
            <a:r>
              <a:rPr lang="en-US" dirty="0"/>
              <a:t>” purpose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Other than that, 13% are for “</a:t>
            </a:r>
            <a:r>
              <a:rPr lang="en-US" dirty="0" err="1"/>
              <a:t>credit_card</a:t>
            </a:r>
            <a:r>
              <a:rPr lang="en-US" dirty="0"/>
              <a:t>” and 7.5% are for “</a:t>
            </a:r>
            <a:r>
              <a:rPr lang="en-US" dirty="0" err="1"/>
              <a:t>home_improvement</a:t>
            </a:r>
            <a:r>
              <a:rPr lang="en-US" dirty="0"/>
              <a:t>” are some major purpose</a:t>
            </a:r>
          </a:p>
        </p:txBody>
      </p:sp>
    </p:spTree>
    <p:extLst>
      <p:ext uri="{BB962C8B-B14F-4D97-AF65-F5344CB8AC3E}">
        <p14:creationId xmlns:p14="http://schemas.microsoft.com/office/powerpoint/2010/main" val="236963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32B0D-B2E3-C80F-582E-8FDA9AD316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FF24AA-3FE3-6DA3-57F2-1357B307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Loan Purpose on Defaulters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F3CAF14-969E-B976-C0B3-0147A0425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9" y="1195103"/>
            <a:ext cx="11220450" cy="395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2725E7-9022-1318-2565-E43D43C47CDE}"/>
              </a:ext>
            </a:extLst>
          </p:cNvPr>
          <p:cNvSpPr txBox="1"/>
          <p:nvPr/>
        </p:nvSpPr>
        <p:spPr>
          <a:xfrm>
            <a:off x="985730" y="5145206"/>
            <a:ext cx="10208526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“</a:t>
            </a:r>
            <a:r>
              <a:rPr lang="en-US" dirty="0" err="1"/>
              <a:t>small_business</a:t>
            </a:r>
            <a:r>
              <a:rPr lang="en-US" dirty="0"/>
              <a:t>” has around 27% of defaulter which is heights among all other categories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“education” has 17% of defaulter which is 2</a:t>
            </a:r>
            <a:r>
              <a:rPr lang="en-US" baseline="30000" dirty="0"/>
              <a:t>nd</a:t>
            </a:r>
            <a:r>
              <a:rPr lang="en-US" dirty="0"/>
              <a:t> height among the list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More than a quarter of loans taken for the purpose of running a “</a:t>
            </a:r>
            <a:r>
              <a:rPr lang="en-US" dirty="0" err="1"/>
              <a:t>small_business</a:t>
            </a:r>
            <a:r>
              <a:rPr lang="en-US" dirty="0"/>
              <a:t>” see defaulters. </a:t>
            </a:r>
          </a:p>
        </p:txBody>
      </p:sp>
    </p:spTree>
    <p:extLst>
      <p:ext uri="{BB962C8B-B14F-4D97-AF65-F5344CB8AC3E}">
        <p14:creationId xmlns:p14="http://schemas.microsoft.com/office/powerpoint/2010/main" val="238940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4E811F-00EF-3D4A-88C9-FF893714DA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6D85ED-DDAD-A1D2-4743-0E3211782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Record of Bankruptcies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911BA4-45C5-A3CA-CF3F-BA663D65E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832" y="1652907"/>
            <a:ext cx="5905500" cy="355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BB1D5-C2FE-99D3-559D-F23FB5D8174E}"/>
              </a:ext>
            </a:extLst>
          </p:cNvPr>
          <p:cNvSpPr txBox="1"/>
          <p:nvPr/>
        </p:nvSpPr>
        <p:spPr>
          <a:xfrm>
            <a:off x="559557" y="1900054"/>
            <a:ext cx="4653888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Applicant having prior record of bankruptcies are more likely to be defaulters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Hence extra care needs to taken while approving loan for such applicants</a:t>
            </a:r>
          </a:p>
        </p:txBody>
      </p:sp>
    </p:spTree>
    <p:extLst>
      <p:ext uri="{BB962C8B-B14F-4D97-AF65-F5344CB8AC3E}">
        <p14:creationId xmlns:p14="http://schemas.microsoft.com/office/powerpoint/2010/main" val="145133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ACD0C-32B2-F978-BD64-8F169F6242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AE02B7-3D12-6047-5EA1-2EA34978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Loan Amount on Defaulters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B6B08-11D4-A7E1-389A-E5C3A4DD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77" y="1540563"/>
            <a:ext cx="5905500" cy="455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307BCE-61C2-DB29-6EFC-A80AAAAD71DF}"/>
              </a:ext>
            </a:extLst>
          </p:cNvPr>
          <p:cNvSpPr txBox="1"/>
          <p:nvPr/>
        </p:nvSpPr>
        <p:spPr>
          <a:xfrm>
            <a:off x="415654" y="1801504"/>
            <a:ext cx="5084394" cy="296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Value above bar indicating the range of value info different category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Loan Amount 500 to 9,125 belong to “low” bins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Clearly, we can see the trend that as the loam amount increases the percentage of defaulter is also increase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B7F6A5-7E38-53C5-D335-639F69016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1B70A6-B7C0-79C1-92F1-CF4617EA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Interest Rate on Defaulters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72893E-B01B-EA7E-D0B6-343DEB5D7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69" y="1554211"/>
            <a:ext cx="6318024" cy="428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993E6-5C51-6B23-8A00-2E626B338B2C}"/>
              </a:ext>
            </a:extLst>
          </p:cNvPr>
          <p:cNvSpPr txBox="1"/>
          <p:nvPr/>
        </p:nvSpPr>
        <p:spPr>
          <a:xfrm>
            <a:off x="559558" y="1883391"/>
            <a:ext cx="4899546" cy="296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Value above bar indicating the range of interest into different category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Interest rate 10.17% to 14.91% are represented by “medium” category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As the rate of interest increases the chance of applicant being defaulter is also increase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2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D0A27E-C22A-585C-DB0B-337B78729E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D44EA2-F1B0-67D6-6BFC-0797791D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Annual Income &amp; DTI on Defaulters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2D735C-D527-D60B-73EF-139D57008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11" y="1387842"/>
            <a:ext cx="5932983" cy="408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648BB-643E-870D-44C6-6A0F05B8AB7B}"/>
              </a:ext>
            </a:extLst>
          </p:cNvPr>
          <p:cNvSpPr txBox="1"/>
          <p:nvPr/>
        </p:nvSpPr>
        <p:spPr>
          <a:xfrm>
            <a:off x="518614" y="5494966"/>
            <a:ext cx="429904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Lower the annual income higher the percentages of the defaulter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64866E-70B3-63E3-55C1-D9EAF0B9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94" y="1387842"/>
            <a:ext cx="5905500" cy="408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E042A3-189F-8BDD-F2E4-9E27A27E52D6}"/>
              </a:ext>
            </a:extLst>
          </p:cNvPr>
          <p:cNvSpPr txBox="1"/>
          <p:nvPr/>
        </p:nvSpPr>
        <p:spPr>
          <a:xfrm>
            <a:off x="7071814" y="5467562"/>
            <a:ext cx="4474192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Higher the DTI higher the chance of applicant is defaulter</a:t>
            </a:r>
          </a:p>
        </p:txBody>
      </p:sp>
    </p:spTree>
    <p:extLst>
      <p:ext uri="{BB962C8B-B14F-4D97-AF65-F5344CB8AC3E}">
        <p14:creationId xmlns:p14="http://schemas.microsoft.com/office/powerpoint/2010/main" val="1663079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844E67-A1BC-9548-1C9F-141ED50F89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A2F3C-ABC7-5480-F001-074B9164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Employment Length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2DB726B-553F-ACCC-EB2A-D2105E6BD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77" y="1213017"/>
            <a:ext cx="59055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F9F982C-DF75-A6D3-8A9F-57BAC0F1E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213017"/>
            <a:ext cx="59055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4CC60-2749-B3BF-1E67-4953C9D861E3}"/>
              </a:ext>
            </a:extLst>
          </p:cNvPr>
          <p:cNvSpPr txBox="1"/>
          <p:nvPr/>
        </p:nvSpPr>
        <p:spPr>
          <a:xfrm>
            <a:off x="900752" y="4968410"/>
            <a:ext cx="10645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Majority of employees applying for the loan have more than 10 years of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Tendency of person to default the loan with 10 years of experience is also high. So, company need to be careful when granting loan.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6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E008F-D41B-6D50-40E0-95FE6B9F9B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DDBBC9-0562-A11A-D7FC-0B32FFF6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Amount vs EMPLOYEE EXP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3B5458-A7C9-6081-F81B-B89EC0CD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4" y="1343523"/>
            <a:ext cx="11348678" cy="361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56B1E-A2F7-1532-B9CD-894404A9A65D}"/>
              </a:ext>
            </a:extLst>
          </p:cNvPr>
          <p:cNvSpPr txBox="1"/>
          <p:nvPr/>
        </p:nvSpPr>
        <p:spPr>
          <a:xfrm>
            <a:off x="968990" y="5057277"/>
            <a:ext cx="10467834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By doing bivariate analysis it has been observed that the employee exp. With 10+ years is taking more amount of loan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Those who are less than 1 year is taken less amount of loan</a:t>
            </a:r>
          </a:p>
        </p:txBody>
      </p:sp>
    </p:spTree>
    <p:extLst>
      <p:ext uri="{BB962C8B-B14F-4D97-AF65-F5344CB8AC3E}">
        <p14:creationId xmlns:p14="http://schemas.microsoft.com/office/powerpoint/2010/main" val="109674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CCD551-F286-4C1F-AF66-172FE6A62C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44CB1-94E2-424D-A627-E7F2B102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9E94F6-1230-422C-96F9-8C7E0A27B1F1}"/>
              </a:ext>
            </a:extLst>
          </p:cNvPr>
          <p:cNvGrpSpPr/>
          <p:nvPr/>
        </p:nvGrpSpPr>
        <p:grpSpPr>
          <a:xfrm>
            <a:off x="587897" y="1268413"/>
            <a:ext cx="11015615" cy="4858507"/>
            <a:chOff x="587897" y="875260"/>
            <a:chExt cx="11015615" cy="511913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504097-8216-461E-BE72-C047F4AF1AE1}"/>
                </a:ext>
              </a:extLst>
            </p:cNvPr>
            <p:cNvSpPr/>
            <p:nvPr/>
          </p:nvSpPr>
          <p:spPr>
            <a:xfrm>
              <a:off x="587897" y="881465"/>
              <a:ext cx="6933650" cy="5043055"/>
            </a:xfrm>
            <a:custGeom>
              <a:avLst/>
              <a:gdLst>
                <a:gd name="connsiteX0" fmla="*/ 2946110 w 6933650"/>
                <a:gd name="connsiteY0" fmla="*/ 1000342 h 4405140"/>
                <a:gd name="connsiteX1" fmla="*/ 2946110 w 6933650"/>
                <a:gd name="connsiteY1" fmla="*/ 458490 h 4405140"/>
                <a:gd name="connsiteX2" fmla="*/ 2607527 w 6933650"/>
                <a:gd name="connsiteY2" fmla="*/ 1383 h 4405140"/>
                <a:gd name="connsiteX3" fmla="*/ 372560 w 6933650"/>
                <a:gd name="connsiteY3" fmla="*/ 1383 h 4405140"/>
                <a:gd name="connsiteX4" fmla="*/ 0 w 6933650"/>
                <a:gd name="connsiteY4" fmla="*/ 365449 h 4405140"/>
                <a:gd name="connsiteX5" fmla="*/ 0 w 6933650"/>
                <a:gd name="connsiteY5" fmla="*/ 4039691 h 4405140"/>
                <a:gd name="connsiteX6" fmla="*/ 313298 w 6933650"/>
                <a:gd name="connsiteY6" fmla="*/ 4420746 h 4405140"/>
                <a:gd name="connsiteX7" fmla="*/ 2599033 w 6933650"/>
                <a:gd name="connsiteY7" fmla="*/ 4420746 h 4405140"/>
                <a:gd name="connsiteX8" fmla="*/ 2946505 w 6933650"/>
                <a:gd name="connsiteY8" fmla="*/ 4107447 h 4405140"/>
                <a:gd name="connsiteX9" fmla="*/ 2946505 w 6933650"/>
                <a:gd name="connsiteY9" fmla="*/ 3125477 h 4405140"/>
                <a:gd name="connsiteX10" fmla="*/ 4012825 w 6933650"/>
                <a:gd name="connsiteY10" fmla="*/ 1330629 h 4405140"/>
                <a:gd name="connsiteX11" fmla="*/ 4012825 w 6933650"/>
                <a:gd name="connsiteY11" fmla="*/ 323175 h 4405140"/>
                <a:gd name="connsiteX12" fmla="*/ 4410671 w 6933650"/>
                <a:gd name="connsiteY12" fmla="*/ 1383 h 4405140"/>
                <a:gd name="connsiteX13" fmla="*/ 6611858 w 6933650"/>
                <a:gd name="connsiteY13" fmla="*/ 0 h 4405140"/>
                <a:gd name="connsiteX14" fmla="*/ 6941947 w 6933650"/>
                <a:gd name="connsiteY14" fmla="*/ 441502 h 4405140"/>
                <a:gd name="connsiteX15" fmla="*/ 6942737 w 6933650"/>
                <a:gd name="connsiteY15" fmla="*/ 1017331 h 4405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33650" h="4405140">
                  <a:moveTo>
                    <a:pt x="2946110" y="1000342"/>
                  </a:moveTo>
                  <a:lnTo>
                    <a:pt x="2946110" y="458490"/>
                  </a:lnTo>
                  <a:cubicBezTo>
                    <a:pt x="2946110" y="458490"/>
                    <a:pt x="2971593" y="102918"/>
                    <a:pt x="2607527" y="1383"/>
                  </a:cubicBezTo>
                  <a:lnTo>
                    <a:pt x="372560" y="1383"/>
                  </a:lnTo>
                  <a:cubicBezTo>
                    <a:pt x="372560" y="1383"/>
                    <a:pt x="84745" y="35162"/>
                    <a:pt x="0" y="365449"/>
                  </a:cubicBezTo>
                  <a:lnTo>
                    <a:pt x="0" y="4039691"/>
                  </a:lnTo>
                  <a:cubicBezTo>
                    <a:pt x="0" y="4039691"/>
                    <a:pt x="16988" y="4327507"/>
                    <a:pt x="313298" y="4420746"/>
                  </a:cubicBezTo>
                  <a:lnTo>
                    <a:pt x="2599033" y="4420746"/>
                  </a:lnTo>
                  <a:cubicBezTo>
                    <a:pt x="2599033" y="4420746"/>
                    <a:pt x="2845365" y="4378472"/>
                    <a:pt x="2946505" y="4107447"/>
                  </a:cubicBezTo>
                  <a:lnTo>
                    <a:pt x="2946505" y="3125477"/>
                  </a:lnTo>
                  <a:lnTo>
                    <a:pt x="4012825" y="1330629"/>
                  </a:lnTo>
                  <a:lnTo>
                    <a:pt x="4012825" y="323175"/>
                  </a:lnTo>
                  <a:cubicBezTo>
                    <a:pt x="4012825" y="323175"/>
                    <a:pt x="4148338" y="-23902"/>
                    <a:pt x="4410671" y="1383"/>
                  </a:cubicBezTo>
                  <a:lnTo>
                    <a:pt x="6611858" y="0"/>
                  </a:lnTo>
                  <a:cubicBezTo>
                    <a:pt x="6611858" y="0"/>
                    <a:pt x="6958936" y="94424"/>
                    <a:pt x="6941947" y="441502"/>
                  </a:cubicBezTo>
                  <a:lnTo>
                    <a:pt x="6942737" y="1017331"/>
                  </a:lnTo>
                </a:path>
              </a:pathLst>
            </a:custGeom>
            <a:noFill/>
            <a:ln w="38100" cap="flat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D489C5-457E-4604-BA2E-363E0E8DB1B4}"/>
                </a:ext>
              </a:extLst>
            </p:cNvPr>
            <p:cNvSpPr/>
            <p:nvPr/>
          </p:nvSpPr>
          <p:spPr>
            <a:xfrm>
              <a:off x="4606205" y="875260"/>
              <a:ext cx="6997307" cy="5119139"/>
            </a:xfrm>
            <a:custGeom>
              <a:avLst/>
              <a:gdLst>
                <a:gd name="connsiteX0" fmla="*/ 4005170 w 6992912"/>
                <a:gd name="connsiteY0" fmla="*/ 3414477 h 4444648"/>
                <a:gd name="connsiteX1" fmla="*/ 3996873 w 6992912"/>
                <a:gd name="connsiteY1" fmla="*/ 3956330 h 4444648"/>
                <a:gd name="connsiteX2" fmla="*/ 4328543 w 6992912"/>
                <a:gd name="connsiteY2" fmla="*/ 4418573 h 4444648"/>
                <a:gd name="connsiteX3" fmla="*/ 6563311 w 6992912"/>
                <a:gd name="connsiteY3" fmla="*/ 4452550 h 4444648"/>
                <a:gd name="connsiteX4" fmla="*/ 6941403 w 6992912"/>
                <a:gd name="connsiteY4" fmla="*/ 4094212 h 4444648"/>
                <a:gd name="connsiteX5" fmla="*/ 6997307 w 6992912"/>
                <a:gd name="connsiteY5" fmla="*/ 420365 h 4444648"/>
                <a:gd name="connsiteX6" fmla="*/ 6689935 w 6992912"/>
                <a:gd name="connsiteY6" fmla="*/ 34767 h 4444648"/>
                <a:gd name="connsiteX7" fmla="*/ 4404398 w 6992912"/>
                <a:gd name="connsiteY7" fmla="*/ 0 h 4444648"/>
                <a:gd name="connsiteX8" fmla="*/ 4052184 w 6992912"/>
                <a:gd name="connsiteY8" fmla="*/ 307965 h 4444648"/>
                <a:gd name="connsiteX9" fmla="*/ 4037172 w 6992912"/>
                <a:gd name="connsiteY9" fmla="*/ 1289936 h 4444648"/>
                <a:gd name="connsiteX10" fmla="*/ 2943591 w 6992912"/>
                <a:gd name="connsiteY10" fmla="*/ 3068388 h 4444648"/>
                <a:gd name="connsiteX11" fmla="*/ 2928182 w 6992912"/>
                <a:gd name="connsiteY11" fmla="*/ 4075643 h 4444648"/>
                <a:gd name="connsiteX12" fmla="*/ 2525399 w 6992912"/>
                <a:gd name="connsiteY12" fmla="*/ 4391313 h 4444648"/>
                <a:gd name="connsiteX13" fmla="*/ 324409 w 6992912"/>
                <a:gd name="connsiteY13" fmla="*/ 4359113 h 4444648"/>
                <a:gd name="connsiteX14" fmla="*/ 1036 w 6992912"/>
                <a:gd name="connsiteY14" fmla="*/ 3912673 h 4444648"/>
                <a:gd name="connsiteX15" fmla="*/ 9136 w 6992912"/>
                <a:gd name="connsiteY15" fmla="*/ 3337042 h 4444648"/>
                <a:gd name="connsiteX0" fmla="*/ 4005170 w 6997307"/>
                <a:gd name="connsiteY0" fmla="*/ 3414477 h 4452550"/>
                <a:gd name="connsiteX1" fmla="*/ 3996873 w 6997307"/>
                <a:gd name="connsiteY1" fmla="*/ 3956330 h 4452550"/>
                <a:gd name="connsiteX2" fmla="*/ 4328543 w 6997307"/>
                <a:gd name="connsiteY2" fmla="*/ 4418573 h 4452550"/>
                <a:gd name="connsiteX3" fmla="*/ 6563311 w 6997307"/>
                <a:gd name="connsiteY3" fmla="*/ 4452550 h 4452550"/>
                <a:gd name="connsiteX4" fmla="*/ 6941403 w 6997307"/>
                <a:gd name="connsiteY4" fmla="*/ 4094212 h 4452550"/>
                <a:gd name="connsiteX5" fmla="*/ 6997307 w 6997307"/>
                <a:gd name="connsiteY5" fmla="*/ 420365 h 4452550"/>
                <a:gd name="connsiteX6" fmla="*/ 6689935 w 6997307"/>
                <a:gd name="connsiteY6" fmla="*/ 34767 h 4452550"/>
                <a:gd name="connsiteX7" fmla="*/ 4404398 w 6997307"/>
                <a:gd name="connsiteY7" fmla="*/ 0 h 4452550"/>
                <a:gd name="connsiteX8" fmla="*/ 4052184 w 6997307"/>
                <a:gd name="connsiteY8" fmla="*/ 307965 h 4452550"/>
                <a:gd name="connsiteX9" fmla="*/ 4037172 w 6997307"/>
                <a:gd name="connsiteY9" fmla="*/ 1289936 h 4452550"/>
                <a:gd name="connsiteX10" fmla="*/ 2943591 w 6997307"/>
                <a:gd name="connsiteY10" fmla="*/ 3068388 h 4452550"/>
                <a:gd name="connsiteX11" fmla="*/ 2928182 w 6997307"/>
                <a:gd name="connsiteY11" fmla="*/ 4075643 h 4452550"/>
                <a:gd name="connsiteX12" fmla="*/ 2520636 w 6997307"/>
                <a:gd name="connsiteY12" fmla="*/ 4405601 h 4452550"/>
                <a:gd name="connsiteX13" fmla="*/ 324409 w 6997307"/>
                <a:gd name="connsiteY13" fmla="*/ 4359113 h 4452550"/>
                <a:gd name="connsiteX14" fmla="*/ 1036 w 6997307"/>
                <a:gd name="connsiteY14" fmla="*/ 3912673 h 4452550"/>
                <a:gd name="connsiteX15" fmla="*/ 9136 w 6997307"/>
                <a:gd name="connsiteY15" fmla="*/ 3337042 h 4452550"/>
                <a:gd name="connsiteX0" fmla="*/ 4005170 w 6997307"/>
                <a:gd name="connsiteY0" fmla="*/ 3414477 h 4452550"/>
                <a:gd name="connsiteX1" fmla="*/ 3996873 w 6997307"/>
                <a:gd name="connsiteY1" fmla="*/ 3956330 h 4452550"/>
                <a:gd name="connsiteX2" fmla="*/ 4328543 w 6997307"/>
                <a:gd name="connsiteY2" fmla="*/ 4418573 h 4452550"/>
                <a:gd name="connsiteX3" fmla="*/ 6563311 w 6997307"/>
                <a:gd name="connsiteY3" fmla="*/ 4452550 h 4452550"/>
                <a:gd name="connsiteX4" fmla="*/ 6941403 w 6997307"/>
                <a:gd name="connsiteY4" fmla="*/ 4094212 h 4452550"/>
                <a:gd name="connsiteX5" fmla="*/ 6997307 w 6997307"/>
                <a:gd name="connsiteY5" fmla="*/ 420365 h 4452550"/>
                <a:gd name="connsiteX6" fmla="*/ 6689935 w 6997307"/>
                <a:gd name="connsiteY6" fmla="*/ 34767 h 4452550"/>
                <a:gd name="connsiteX7" fmla="*/ 4404398 w 6997307"/>
                <a:gd name="connsiteY7" fmla="*/ 0 h 4452550"/>
                <a:gd name="connsiteX8" fmla="*/ 4052184 w 6997307"/>
                <a:gd name="connsiteY8" fmla="*/ 307965 h 4452550"/>
                <a:gd name="connsiteX9" fmla="*/ 4037172 w 6997307"/>
                <a:gd name="connsiteY9" fmla="*/ 1289936 h 4452550"/>
                <a:gd name="connsiteX10" fmla="*/ 2943591 w 6997307"/>
                <a:gd name="connsiteY10" fmla="*/ 3068388 h 4452550"/>
                <a:gd name="connsiteX11" fmla="*/ 2928182 w 6997307"/>
                <a:gd name="connsiteY11" fmla="*/ 4075643 h 4452550"/>
                <a:gd name="connsiteX12" fmla="*/ 2520636 w 6997307"/>
                <a:gd name="connsiteY12" fmla="*/ 4405601 h 4452550"/>
                <a:gd name="connsiteX13" fmla="*/ 324409 w 6997307"/>
                <a:gd name="connsiteY13" fmla="*/ 4406738 h 4452550"/>
                <a:gd name="connsiteX14" fmla="*/ 1036 w 6997307"/>
                <a:gd name="connsiteY14" fmla="*/ 3912673 h 4452550"/>
                <a:gd name="connsiteX15" fmla="*/ 9136 w 6997307"/>
                <a:gd name="connsiteY15" fmla="*/ 3337042 h 4452550"/>
                <a:gd name="connsiteX0" fmla="*/ 4005170 w 6997307"/>
                <a:gd name="connsiteY0" fmla="*/ 3433527 h 4471600"/>
                <a:gd name="connsiteX1" fmla="*/ 3996873 w 6997307"/>
                <a:gd name="connsiteY1" fmla="*/ 3975380 h 4471600"/>
                <a:gd name="connsiteX2" fmla="*/ 4328543 w 6997307"/>
                <a:gd name="connsiteY2" fmla="*/ 4437623 h 4471600"/>
                <a:gd name="connsiteX3" fmla="*/ 6563311 w 6997307"/>
                <a:gd name="connsiteY3" fmla="*/ 4471600 h 4471600"/>
                <a:gd name="connsiteX4" fmla="*/ 6941403 w 6997307"/>
                <a:gd name="connsiteY4" fmla="*/ 4113262 h 4471600"/>
                <a:gd name="connsiteX5" fmla="*/ 6997307 w 6997307"/>
                <a:gd name="connsiteY5" fmla="*/ 439415 h 4471600"/>
                <a:gd name="connsiteX6" fmla="*/ 6689935 w 6997307"/>
                <a:gd name="connsiteY6" fmla="*/ 53817 h 4471600"/>
                <a:gd name="connsiteX7" fmla="*/ 4410748 w 6997307"/>
                <a:gd name="connsiteY7" fmla="*/ 0 h 4471600"/>
                <a:gd name="connsiteX8" fmla="*/ 4052184 w 6997307"/>
                <a:gd name="connsiteY8" fmla="*/ 327015 h 4471600"/>
                <a:gd name="connsiteX9" fmla="*/ 4037172 w 6997307"/>
                <a:gd name="connsiteY9" fmla="*/ 1308986 h 4471600"/>
                <a:gd name="connsiteX10" fmla="*/ 2943591 w 6997307"/>
                <a:gd name="connsiteY10" fmla="*/ 3087438 h 4471600"/>
                <a:gd name="connsiteX11" fmla="*/ 2928182 w 6997307"/>
                <a:gd name="connsiteY11" fmla="*/ 4094693 h 4471600"/>
                <a:gd name="connsiteX12" fmla="*/ 2520636 w 6997307"/>
                <a:gd name="connsiteY12" fmla="*/ 4424651 h 4471600"/>
                <a:gd name="connsiteX13" fmla="*/ 324409 w 6997307"/>
                <a:gd name="connsiteY13" fmla="*/ 4425788 h 4471600"/>
                <a:gd name="connsiteX14" fmla="*/ 1036 w 6997307"/>
                <a:gd name="connsiteY14" fmla="*/ 3931723 h 4471600"/>
                <a:gd name="connsiteX15" fmla="*/ 9136 w 6997307"/>
                <a:gd name="connsiteY15" fmla="*/ 3356092 h 4471600"/>
                <a:gd name="connsiteX0" fmla="*/ 4005170 w 6997307"/>
                <a:gd name="connsiteY0" fmla="*/ 3433527 h 4471600"/>
                <a:gd name="connsiteX1" fmla="*/ 3996873 w 6997307"/>
                <a:gd name="connsiteY1" fmla="*/ 3975380 h 4471600"/>
                <a:gd name="connsiteX2" fmla="*/ 4328543 w 6997307"/>
                <a:gd name="connsiteY2" fmla="*/ 4437623 h 4471600"/>
                <a:gd name="connsiteX3" fmla="*/ 6563311 w 6997307"/>
                <a:gd name="connsiteY3" fmla="*/ 4471600 h 4471600"/>
                <a:gd name="connsiteX4" fmla="*/ 6941403 w 6997307"/>
                <a:gd name="connsiteY4" fmla="*/ 4113262 h 4471600"/>
                <a:gd name="connsiteX5" fmla="*/ 6997307 w 6997307"/>
                <a:gd name="connsiteY5" fmla="*/ 439415 h 4471600"/>
                <a:gd name="connsiteX6" fmla="*/ 6664535 w 6997307"/>
                <a:gd name="connsiteY6" fmla="*/ 9367 h 4471600"/>
                <a:gd name="connsiteX7" fmla="*/ 4410748 w 6997307"/>
                <a:gd name="connsiteY7" fmla="*/ 0 h 4471600"/>
                <a:gd name="connsiteX8" fmla="*/ 4052184 w 6997307"/>
                <a:gd name="connsiteY8" fmla="*/ 327015 h 4471600"/>
                <a:gd name="connsiteX9" fmla="*/ 4037172 w 6997307"/>
                <a:gd name="connsiteY9" fmla="*/ 1308986 h 4471600"/>
                <a:gd name="connsiteX10" fmla="*/ 2943591 w 6997307"/>
                <a:gd name="connsiteY10" fmla="*/ 3087438 h 4471600"/>
                <a:gd name="connsiteX11" fmla="*/ 2928182 w 6997307"/>
                <a:gd name="connsiteY11" fmla="*/ 4094693 h 4471600"/>
                <a:gd name="connsiteX12" fmla="*/ 2520636 w 6997307"/>
                <a:gd name="connsiteY12" fmla="*/ 4424651 h 4471600"/>
                <a:gd name="connsiteX13" fmla="*/ 324409 w 6997307"/>
                <a:gd name="connsiteY13" fmla="*/ 4425788 h 4471600"/>
                <a:gd name="connsiteX14" fmla="*/ 1036 w 6997307"/>
                <a:gd name="connsiteY14" fmla="*/ 3931723 h 4471600"/>
                <a:gd name="connsiteX15" fmla="*/ 9136 w 6997307"/>
                <a:gd name="connsiteY15" fmla="*/ 3356092 h 4471600"/>
                <a:gd name="connsiteX0" fmla="*/ 4005170 w 6997307"/>
                <a:gd name="connsiteY0" fmla="*/ 3433527 h 4471600"/>
                <a:gd name="connsiteX1" fmla="*/ 3996873 w 6997307"/>
                <a:gd name="connsiteY1" fmla="*/ 3975380 h 4471600"/>
                <a:gd name="connsiteX2" fmla="*/ 4328543 w 6997307"/>
                <a:gd name="connsiteY2" fmla="*/ 4437623 h 4471600"/>
                <a:gd name="connsiteX3" fmla="*/ 6563311 w 6997307"/>
                <a:gd name="connsiteY3" fmla="*/ 4471600 h 4471600"/>
                <a:gd name="connsiteX4" fmla="*/ 6969978 w 6997307"/>
                <a:gd name="connsiteY4" fmla="*/ 4094212 h 4471600"/>
                <a:gd name="connsiteX5" fmla="*/ 6997307 w 6997307"/>
                <a:gd name="connsiteY5" fmla="*/ 439415 h 4471600"/>
                <a:gd name="connsiteX6" fmla="*/ 6664535 w 6997307"/>
                <a:gd name="connsiteY6" fmla="*/ 9367 h 4471600"/>
                <a:gd name="connsiteX7" fmla="*/ 4410748 w 6997307"/>
                <a:gd name="connsiteY7" fmla="*/ 0 h 4471600"/>
                <a:gd name="connsiteX8" fmla="*/ 4052184 w 6997307"/>
                <a:gd name="connsiteY8" fmla="*/ 327015 h 4471600"/>
                <a:gd name="connsiteX9" fmla="*/ 4037172 w 6997307"/>
                <a:gd name="connsiteY9" fmla="*/ 1308986 h 4471600"/>
                <a:gd name="connsiteX10" fmla="*/ 2943591 w 6997307"/>
                <a:gd name="connsiteY10" fmla="*/ 3087438 h 4471600"/>
                <a:gd name="connsiteX11" fmla="*/ 2928182 w 6997307"/>
                <a:gd name="connsiteY11" fmla="*/ 4094693 h 4471600"/>
                <a:gd name="connsiteX12" fmla="*/ 2520636 w 6997307"/>
                <a:gd name="connsiteY12" fmla="*/ 4424651 h 4471600"/>
                <a:gd name="connsiteX13" fmla="*/ 324409 w 6997307"/>
                <a:gd name="connsiteY13" fmla="*/ 4425788 h 4471600"/>
                <a:gd name="connsiteX14" fmla="*/ 1036 w 6997307"/>
                <a:gd name="connsiteY14" fmla="*/ 3931723 h 4471600"/>
                <a:gd name="connsiteX15" fmla="*/ 9136 w 6997307"/>
                <a:gd name="connsiteY15" fmla="*/ 3356092 h 4471600"/>
                <a:gd name="connsiteX0" fmla="*/ 4005170 w 6997307"/>
                <a:gd name="connsiteY0" fmla="*/ 3433527 h 4471600"/>
                <a:gd name="connsiteX1" fmla="*/ 3996873 w 6997307"/>
                <a:gd name="connsiteY1" fmla="*/ 3975380 h 4471600"/>
                <a:gd name="connsiteX2" fmla="*/ 4328543 w 6997307"/>
                <a:gd name="connsiteY2" fmla="*/ 4437623 h 4471600"/>
                <a:gd name="connsiteX3" fmla="*/ 6563311 w 6997307"/>
                <a:gd name="connsiteY3" fmla="*/ 4471600 h 4471600"/>
                <a:gd name="connsiteX4" fmla="*/ 6989028 w 6997307"/>
                <a:gd name="connsiteY4" fmla="*/ 4094212 h 4471600"/>
                <a:gd name="connsiteX5" fmla="*/ 6997307 w 6997307"/>
                <a:gd name="connsiteY5" fmla="*/ 439415 h 4471600"/>
                <a:gd name="connsiteX6" fmla="*/ 6664535 w 6997307"/>
                <a:gd name="connsiteY6" fmla="*/ 9367 h 4471600"/>
                <a:gd name="connsiteX7" fmla="*/ 4410748 w 6997307"/>
                <a:gd name="connsiteY7" fmla="*/ 0 h 4471600"/>
                <a:gd name="connsiteX8" fmla="*/ 4052184 w 6997307"/>
                <a:gd name="connsiteY8" fmla="*/ 327015 h 4471600"/>
                <a:gd name="connsiteX9" fmla="*/ 4037172 w 6997307"/>
                <a:gd name="connsiteY9" fmla="*/ 1308986 h 4471600"/>
                <a:gd name="connsiteX10" fmla="*/ 2943591 w 6997307"/>
                <a:gd name="connsiteY10" fmla="*/ 3087438 h 4471600"/>
                <a:gd name="connsiteX11" fmla="*/ 2928182 w 6997307"/>
                <a:gd name="connsiteY11" fmla="*/ 4094693 h 4471600"/>
                <a:gd name="connsiteX12" fmla="*/ 2520636 w 6997307"/>
                <a:gd name="connsiteY12" fmla="*/ 4424651 h 4471600"/>
                <a:gd name="connsiteX13" fmla="*/ 324409 w 6997307"/>
                <a:gd name="connsiteY13" fmla="*/ 4425788 h 4471600"/>
                <a:gd name="connsiteX14" fmla="*/ 1036 w 6997307"/>
                <a:gd name="connsiteY14" fmla="*/ 3931723 h 4471600"/>
                <a:gd name="connsiteX15" fmla="*/ 9136 w 6997307"/>
                <a:gd name="connsiteY15" fmla="*/ 3356092 h 44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97307" h="4471600">
                  <a:moveTo>
                    <a:pt x="4005170" y="3433527"/>
                  </a:moveTo>
                  <a:lnTo>
                    <a:pt x="3996873" y="3975380"/>
                  </a:lnTo>
                  <a:cubicBezTo>
                    <a:pt x="3996873" y="3975380"/>
                    <a:pt x="3966057" y="4330556"/>
                    <a:pt x="4328543" y="4437623"/>
                  </a:cubicBezTo>
                  <a:lnTo>
                    <a:pt x="6563311" y="4471600"/>
                  </a:lnTo>
                  <a:cubicBezTo>
                    <a:pt x="6563311" y="4471600"/>
                    <a:pt x="6899345" y="4423117"/>
                    <a:pt x="6989028" y="4094212"/>
                  </a:cubicBezTo>
                  <a:cubicBezTo>
                    <a:pt x="6991788" y="2875946"/>
                    <a:pt x="6994547" y="1657681"/>
                    <a:pt x="6997307" y="439415"/>
                  </a:cubicBezTo>
                  <a:cubicBezTo>
                    <a:pt x="6997307" y="439415"/>
                    <a:pt x="6959264" y="106952"/>
                    <a:pt x="6664535" y="9367"/>
                  </a:cubicBezTo>
                  <a:lnTo>
                    <a:pt x="4410748" y="0"/>
                  </a:lnTo>
                  <a:cubicBezTo>
                    <a:pt x="4410748" y="0"/>
                    <a:pt x="4157473" y="57570"/>
                    <a:pt x="4052184" y="327015"/>
                  </a:cubicBezTo>
                  <a:lnTo>
                    <a:pt x="4037172" y="1308986"/>
                  </a:lnTo>
                  <a:lnTo>
                    <a:pt x="2943591" y="3087438"/>
                  </a:lnTo>
                  <a:lnTo>
                    <a:pt x="2928182" y="4094693"/>
                  </a:lnTo>
                  <a:cubicBezTo>
                    <a:pt x="2928182" y="4094693"/>
                    <a:pt x="2782771" y="4454084"/>
                    <a:pt x="2520636" y="4424651"/>
                  </a:cubicBezTo>
                  <a:lnTo>
                    <a:pt x="324409" y="4425788"/>
                  </a:lnTo>
                  <a:cubicBezTo>
                    <a:pt x="324409" y="4425788"/>
                    <a:pt x="-21286" y="4278406"/>
                    <a:pt x="1036" y="3931723"/>
                  </a:cubicBezTo>
                  <a:lnTo>
                    <a:pt x="9136" y="3356092"/>
                  </a:lnTo>
                </a:path>
              </a:pathLst>
            </a:custGeom>
            <a:noFill/>
            <a:ln w="38100" cap="flat">
              <a:gradFill flip="none" rotWithShape="1"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FD5F78-780F-43E9-AD83-6CCA1FF69CC2}"/>
                </a:ext>
              </a:extLst>
            </p:cNvPr>
            <p:cNvSpPr/>
            <p:nvPr/>
          </p:nvSpPr>
          <p:spPr>
            <a:xfrm>
              <a:off x="3416300" y="1892300"/>
              <a:ext cx="228600" cy="228600"/>
            </a:xfrm>
            <a:prstGeom prst="ellipse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EA66994-EC60-4211-94F3-429A6AF77D34}"/>
                </a:ext>
              </a:extLst>
            </p:cNvPr>
            <p:cNvSpPr/>
            <p:nvPr/>
          </p:nvSpPr>
          <p:spPr>
            <a:xfrm>
              <a:off x="7421908" y="1892300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8ABB6A-A60D-4E73-AE41-965119E99303}"/>
                </a:ext>
              </a:extLst>
            </p:cNvPr>
            <p:cNvSpPr/>
            <p:nvPr/>
          </p:nvSpPr>
          <p:spPr>
            <a:xfrm>
              <a:off x="4495800" y="4606940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4592AE-A649-4C98-B106-96DCF069A801}"/>
                </a:ext>
              </a:extLst>
            </p:cNvPr>
            <p:cNvSpPr/>
            <p:nvPr/>
          </p:nvSpPr>
          <p:spPr>
            <a:xfrm>
              <a:off x="8501408" y="4606940"/>
              <a:ext cx="228600" cy="228600"/>
            </a:xfrm>
            <a:prstGeom prst="ellips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49">
              <a:extLst>
                <a:ext uri="{FF2B5EF4-FFF2-40B4-BE49-F238E27FC236}">
                  <a16:creationId xmlns:a16="http://schemas.microsoft.com/office/drawing/2014/main" id="{027CE20A-9BA0-4991-93BC-81B3E4BAFEEC}"/>
                </a:ext>
              </a:extLst>
            </p:cNvPr>
            <p:cNvSpPr txBox="1"/>
            <p:nvPr/>
          </p:nvSpPr>
          <p:spPr>
            <a:xfrm>
              <a:off x="1245368" y="1550334"/>
              <a:ext cx="1707742" cy="38914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Lending Club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D2C3F9-7116-4D00-A61B-4B4133B1E7B6}"/>
                </a:ext>
              </a:extLst>
            </p:cNvPr>
            <p:cNvSpPr txBox="1"/>
            <p:nvPr/>
          </p:nvSpPr>
          <p:spPr>
            <a:xfrm flipH="1">
              <a:off x="780050" y="2479195"/>
              <a:ext cx="2638378" cy="267536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1500" dirty="0">
                  <a:latin typeface="+mn-lt"/>
                </a:rPr>
                <a:t>Lending Club is the largest</a:t>
              </a:r>
            </a:p>
            <a:p>
              <a:pPr algn="just"/>
              <a:r>
                <a:rPr lang="en-US" sz="1500" dirty="0">
                  <a:latin typeface="+mn-lt"/>
                </a:rPr>
                <a:t>online loan marketplace,</a:t>
              </a:r>
            </a:p>
            <a:p>
              <a:pPr algn="just"/>
              <a:r>
                <a:rPr lang="en-US" sz="1500" dirty="0">
                  <a:latin typeface="+mn-lt"/>
                </a:rPr>
                <a:t>facilitating personal loans,</a:t>
              </a:r>
            </a:p>
            <a:p>
              <a:pPr algn="just"/>
              <a:r>
                <a:rPr lang="en-US" sz="1500" dirty="0">
                  <a:latin typeface="+mn-lt"/>
                </a:rPr>
                <a:t>business loans, and</a:t>
              </a:r>
            </a:p>
            <a:p>
              <a:pPr algn="just"/>
              <a:r>
                <a:rPr lang="en-US" sz="1500" dirty="0">
                  <a:latin typeface="+mn-lt"/>
                </a:rPr>
                <a:t>financing of medical</a:t>
              </a:r>
            </a:p>
            <a:p>
              <a:r>
                <a:rPr lang="en-US" sz="1500" dirty="0">
                  <a:latin typeface="+mn-lt"/>
                </a:rPr>
                <a:t>procedures.</a:t>
              </a:r>
              <a:br>
                <a:rPr lang="en-US" sz="1500" dirty="0">
                  <a:latin typeface="+mn-lt"/>
                </a:rPr>
              </a:br>
              <a:br>
                <a:rPr lang="en-US" sz="1500" dirty="0">
                  <a:latin typeface="+mn-lt"/>
                </a:rPr>
              </a:br>
              <a:r>
                <a:rPr lang="en-US" sz="1500" dirty="0">
                  <a:latin typeface="+mn-lt"/>
                </a:rPr>
                <a:t>Borrowers can easily access</a:t>
              </a:r>
            </a:p>
            <a:p>
              <a:pPr algn="just"/>
              <a:r>
                <a:rPr lang="en-US" sz="1500" dirty="0">
                  <a:latin typeface="+mn-lt"/>
                </a:rPr>
                <a:t>lower interest rate loans</a:t>
              </a:r>
            </a:p>
            <a:p>
              <a:pPr algn="just"/>
              <a:r>
                <a:rPr lang="en-US" sz="1500" dirty="0">
                  <a:latin typeface="+mn-lt"/>
                </a:rPr>
                <a:t>through a fast online</a:t>
              </a:r>
            </a:p>
            <a:p>
              <a:pPr algn="just"/>
              <a:r>
                <a:rPr lang="en-US" sz="1500" dirty="0">
                  <a:latin typeface="+mn-lt"/>
                </a:rPr>
                <a:t>interface. </a:t>
              </a:r>
            </a:p>
          </p:txBody>
        </p:sp>
        <p:sp>
          <p:nvSpPr>
            <p:cNvPr id="16" name="TextBox 49">
              <a:extLst>
                <a:ext uri="{FF2B5EF4-FFF2-40B4-BE49-F238E27FC236}">
                  <a16:creationId xmlns:a16="http://schemas.microsoft.com/office/drawing/2014/main" id="{BC623452-9559-439E-A814-7FC906086671}"/>
                </a:ext>
              </a:extLst>
            </p:cNvPr>
            <p:cNvSpPr txBox="1"/>
            <p:nvPr/>
          </p:nvSpPr>
          <p:spPr>
            <a:xfrm>
              <a:off x="5191529" y="1550334"/>
              <a:ext cx="1707742" cy="38914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Objective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FB0062-8DE1-4449-837A-5A21A28091F7}"/>
                </a:ext>
              </a:extLst>
            </p:cNvPr>
            <p:cNvSpPr txBox="1"/>
            <p:nvPr/>
          </p:nvSpPr>
          <p:spPr>
            <a:xfrm flipH="1">
              <a:off x="4862015" y="2472990"/>
              <a:ext cx="2598274" cy="267536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1500" dirty="0">
                  <a:latin typeface="+mn-lt"/>
                </a:rPr>
                <a:t>Lending Club wants to</a:t>
              </a:r>
            </a:p>
            <a:p>
              <a:pPr algn="just"/>
              <a:r>
                <a:rPr lang="en-US" sz="1500" dirty="0">
                  <a:latin typeface="+mn-lt"/>
                </a:rPr>
                <a:t>understand the driving</a:t>
              </a:r>
            </a:p>
            <a:p>
              <a:pPr algn="just"/>
              <a:r>
                <a:rPr lang="en-US" sz="1500" dirty="0">
                  <a:latin typeface="+mn-lt"/>
                </a:rPr>
                <a:t>factors behind loan default, i.e., the driver variables which are strong indicators of default.</a:t>
              </a:r>
              <a:br>
                <a:rPr lang="en-US" sz="1500" dirty="0">
                  <a:latin typeface="+mn-lt"/>
                </a:rPr>
              </a:br>
              <a:endParaRPr lang="en-US" sz="1500" dirty="0">
                <a:latin typeface="+mn-lt"/>
              </a:endParaRPr>
            </a:p>
            <a:p>
              <a:pPr algn="just"/>
              <a:r>
                <a:rPr lang="en-US" sz="1500" dirty="0">
                  <a:latin typeface="+mn-lt"/>
                </a:rPr>
                <a:t>The company can utilize this knowledge for its portfolio and risk assessment.</a:t>
              </a:r>
            </a:p>
          </p:txBody>
        </p:sp>
        <p:sp>
          <p:nvSpPr>
            <p:cNvPr id="18" name="TextBox 49">
              <a:extLst>
                <a:ext uri="{FF2B5EF4-FFF2-40B4-BE49-F238E27FC236}">
                  <a16:creationId xmlns:a16="http://schemas.microsoft.com/office/drawing/2014/main" id="{1DF65780-E720-4EBA-AE4A-6B9E5F2130F7}"/>
                </a:ext>
              </a:extLst>
            </p:cNvPr>
            <p:cNvSpPr txBox="1"/>
            <p:nvPr/>
          </p:nvSpPr>
          <p:spPr>
            <a:xfrm>
              <a:off x="9310553" y="1383733"/>
              <a:ext cx="1707742" cy="68100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3">
                      <a:lumMod val="50000"/>
                    </a:schemeClr>
                  </a:solidFill>
                </a:rPr>
                <a:t>Problem Statement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763BB3-1CC0-4777-B6AD-8A1F34E7B22B}"/>
                </a:ext>
              </a:extLst>
            </p:cNvPr>
            <p:cNvSpPr txBox="1"/>
            <p:nvPr/>
          </p:nvSpPr>
          <p:spPr>
            <a:xfrm flipH="1">
              <a:off x="8849904" y="2473679"/>
              <a:ext cx="2448178" cy="267536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1500" dirty="0">
                  <a:latin typeface="+mn-lt"/>
                </a:rPr>
                <a:t>As a data scientist working for Lending Club analyze the dataset containing information about past loan applicants using EDA to understand how consumer attributes and loan attributes influence the tendency of default.</a:t>
              </a:r>
              <a:br>
                <a:rPr lang="en-US" sz="1500" dirty="0">
                  <a:latin typeface="+mn-lt"/>
                </a:rPr>
              </a:br>
              <a:endParaRPr lang="en-US" sz="15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40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C6D66-8EB7-309B-FB8B-A4BDAD771D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9F3855-D48C-EF86-8E9B-B7E4891B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Which has No major Impact on Defaulter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88D04-60D0-7407-68B7-83688FA6236B}"/>
              </a:ext>
            </a:extLst>
          </p:cNvPr>
          <p:cNvSpPr txBox="1"/>
          <p:nvPr/>
        </p:nvSpPr>
        <p:spPr>
          <a:xfrm>
            <a:off x="562626" y="1554972"/>
            <a:ext cx="2797792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Home Ownership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Loan Issued Month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Installments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C4133F-9942-1367-0731-53EADAF88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83" y="3698543"/>
            <a:ext cx="5735627" cy="251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F6E4127-CAC1-A0F4-4259-B19C5662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61" y="1165462"/>
            <a:ext cx="8422658" cy="253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69DC007-62EC-4B85-AC61-9AAC54BB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39" y="3901376"/>
            <a:ext cx="5390865" cy="23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0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54FD8-E507-FADD-8152-8CDB4E0909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A4BE2-9AE3-5ACD-B3BA-80FFEC686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Location on Defaulters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C701D1-3759-DD26-F02D-7D04C553B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2" y="1269740"/>
            <a:ext cx="11952146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80BFD6-D4E9-9A65-E814-8842CFEE9FF9}"/>
              </a:ext>
            </a:extLst>
          </p:cNvPr>
          <p:cNvSpPr txBox="1"/>
          <p:nvPr/>
        </p:nvSpPr>
        <p:spPr>
          <a:xfrm>
            <a:off x="655091" y="5263323"/>
            <a:ext cx="9689911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NE state has highest numbers of defaulters which is around 60%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Followed by NV which has 23% and SD and AK has 19% of defaulters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64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D7E93-DC90-96C6-0D87-5D151D2E6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11BC51-09AD-736F-A879-D29DD2BE2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Given State Wise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F090911-0F3B-D074-6C27-A855094E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7" y="1187853"/>
            <a:ext cx="11672176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00170-8E9D-C56F-4D53-3E9D56EE9EF9}"/>
              </a:ext>
            </a:extLst>
          </p:cNvPr>
          <p:cNvSpPr txBox="1"/>
          <p:nvPr/>
        </p:nvSpPr>
        <p:spPr>
          <a:xfrm>
            <a:off x="846161" y="5178828"/>
            <a:ext cx="1026311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 loans which are given for CA, NY, FL,TX state are more than any other state.</a:t>
            </a:r>
          </a:p>
        </p:txBody>
      </p:sp>
    </p:spTree>
    <p:extLst>
      <p:ext uri="{BB962C8B-B14F-4D97-AF65-F5344CB8AC3E}">
        <p14:creationId xmlns:p14="http://schemas.microsoft.com/office/powerpoint/2010/main" val="2168527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26DCD-260A-2C46-D53A-E26CA7B3F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4CBE97-C7C7-9757-9855-6D348A14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Loan amount vs interest rate for Loan Status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9F062F0-A098-DFF6-D4B8-7A8C5C2F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86" y="1173707"/>
            <a:ext cx="6625301" cy="51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C6A883-249F-A041-2EA7-7565E4224CBA}"/>
              </a:ext>
            </a:extLst>
          </p:cNvPr>
          <p:cNvSpPr txBox="1"/>
          <p:nvPr/>
        </p:nvSpPr>
        <p:spPr>
          <a:xfrm>
            <a:off x="586854" y="1720840"/>
            <a:ext cx="4981432" cy="4534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Even if the loan amount is low but the interest rate is too high then the count of charged off customers are more than fully paid.</a:t>
            </a: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For loan amounts above 25000, approved applications for loans have decreased significantly.</a:t>
            </a: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For loan amounts greater than 25000 and interest rate above 15%  people mostly charged off than fully paid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To reduce defaulter high interest rate on lower loan amount should be avoid</a:t>
            </a:r>
            <a:br>
              <a:rPr lang="en-US" sz="1800" dirty="0"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274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4080B-5426-3857-1F3C-955DDE4E63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006389-5020-788C-8933-0DDAF6C2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502" y="38100"/>
            <a:ext cx="7153275" cy="630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458A6-5684-7E73-F5ED-A1B3B5AFDF33}"/>
              </a:ext>
            </a:extLst>
          </p:cNvPr>
          <p:cNvSpPr txBox="1"/>
          <p:nvPr/>
        </p:nvSpPr>
        <p:spPr>
          <a:xfrm>
            <a:off x="450414" y="1221475"/>
            <a:ext cx="4326302" cy="239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pub_rec_bankruptcies</a:t>
            </a:r>
            <a:r>
              <a:rPr lang="en-US" dirty="0"/>
              <a:t> and </a:t>
            </a:r>
            <a:r>
              <a:rPr lang="en-US" dirty="0" err="1"/>
              <a:t>pub_rec</a:t>
            </a:r>
            <a:r>
              <a:rPr lang="en-US" dirty="0"/>
              <a:t> are highly correlated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annual_inc</a:t>
            </a:r>
            <a:r>
              <a:rPr lang="en-US" dirty="0"/>
              <a:t> and loan amount are correlated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Both are together correlated with interest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528F7-202F-17FB-7543-AB54B62B799C}"/>
              </a:ext>
            </a:extLst>
          </p:cNvPr>
          <p:cNvSpPr txBox="1"/>
          <p:nvPr/>
        </p:nvSpPr>
        <p:spPr>
          <a:xfrm>
            <a:off x="402627" y="223460"/>
            <a:ext cx="442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1448300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CAA27A-833B-11D0-69AF-5A52F95C68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EFEA48-29C8-CB36-B786-E6448811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BF38A-2E1E-C42F-E990-EFB8721E0B6B}"/>
              </a:ext>
            </a:extLst>
          </p:cNvPr>
          <p:cNvSpPr txBox="1"/>
          <p:nvPr/>
        </p:nvSpPr>
        <p:spPr>
          <a:xfrm>
            <a:off x="415654" y="1215365"/>
            <a:ext cx="11348678" cy="564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Grades and Sub-Grade are one of the good metrics for finding loan defaulters. Lending club has to look into the information from borrowers before issuing loans to low grade like grade F &amp; G.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Lending club should reduce the high interest rate for 60 months tenure, there are more chances for loan to get default.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Lending Club before approving loan should take a look at the DTI (Debt to Income ratio) of the applicants. As DTI of borrowers increases their tendency of defaults also increases.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Lending club should be more conscious when approving loans for applicants in the lower annual income segment, borrowers having annual income in range of 4k-50k has more of defaults.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loan amount higher the chance of applicants is defaulters. Lending club should properly analyze the applicants demanding higher loan.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Lending club should be more cautious when approving loan for the purpose of Small business, Debt consolidation ,Credit card and E</a:t>
            </a:r>
            <a:r>
              <a:rPr lang="en-US" sz="1800" dirty="0"/>
              <a:t>ducation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Loans having higher interest rate have more defaulters. Lending Club  should check the background of applicant thoroughly if interest rate is high.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Lending Club should take extra security while approving applicants belonging to NE, NV, SD and AK state, as tendency to default is high.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If applicant employment length is &gt;10 years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Lending Club should thoroughly check applicants background as there are many defaulters in &gt;10 years as an employment length.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95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9425F-0CD3-457F-9D0C-3823F1F5D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Montserrat"/>
              <a:buNone/>
              <a:tabLst/>
              <a:defRPr/>
            </a:pPr>
            <a:fld id="{00000000-1234-1234-1234-123412341234}" type="slidenum">
              <a:rPr kumimoji="0" lang="en-GB" sz="10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Montserrat"/>
                <a:buNone/>
                <a:tabLst/>
                <a:defRPr/>
              </a:pPr>
              <a:t>3</a:t>
            </a:fld>
            <a:endParaRPr kumimoji="0" lang="en-GB" sz="10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90E63A-3429-40A4-9351-F34E27CD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Approach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412454-066B-4D4D-B3AD-5FE329920A72}"/>
              </a:ext>
            </a:extLst>
          </p:cNvPr>
          <p:cNvGrpSpPr/>
          <p:nvPr/>
        </p:nvGrpSpPr>
        <p:grpSpPr>
          <a:xfrm>
            <a:off x="119328" y="1125757"/>
            <a:ext cx="11562411" cy="4984935"/>
            <a:chOff x="173833" y="897598"/>
            <a:chExt cx="11562411" cy="498493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B0F1DD-8948-4FD2-89AB-A247BD11C9DE}"/>
                </a:ext>
              </a:extLst>
            </p:cNvPr>
            <p:cNvSpPr/>
            <p:nvPr/>
          </p:nvSpPr>
          <p:spPr>
            <a:xfrm rot="14400000">
              <a:off x="2080360" y="2747763"/>
              <a:ext cx="1067752" cy="1362075"/>
            </a:xfrm>
            <a:custGeom>
              <a:avLst/>
              <a:gdLst>
                <a:gd name="connsiteX0" fmla="*/ 1 w 1067752"/>
                <a:gd name="connsiteY0" fmla="*/ 0 h 1362075"/>
                <a:gd name="connsiteX1" fmla="*/ 1067750 w 1067752"/>
                <a:gd name="connsiteY1" fmla="*/ 0 h 1362075"/>
                <a:gd name="connsiteX2" fmla="*/ 1041659 w 1067752"/>
                <a:gd name="connsiteY2" fmla="*/ 21527 h 1362075"/>
                <a:gd name="connsiteX3" fmla="*/ 768481 w 1067752"/>
                <a:gd name="connsiteY3" fmla="*/ 681037 h 1362075"/>
                <a:gd name="connsiteX4" fmla="*/ 1041659 w 1067752"/>
                <a:gd name="connsiteY4" fmla="*/ 1340547 h 1362075"/>
                <a:gd name="connsiteX5" fmla="*/ 1067752 w 1067752"/>
                <a:gd name="connsiteY5" fmla="*/ 1362075 h 1362075"/>
                <a:gd name="connsiteX6" fmla="*/ 0 w 1067752"/>
                <a:gd name="connsiteY6" fmla="*/ 1362075 h 1362075"/>
                <a:gd name="connsiteX7" fmla="*/ 26092 w 1067752"/>
                <a:gd name="connsiteY7" fmla="*/ 1340547 h 1362075"/>
                <a:gd name="connsiteX8" fmla="*/ 299270 w 1067752"/>
                <a:gd name="connsiteY8" fmla="*/ 681037 h 1362075"/>
                <a:gd name="connsiteX9" fmla="*/ 26092 w 1067752"/>
                <a:gd name="connsiteY9" fmla="*/ 21527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752" h="1362075">
                  <a:moveTo>
                    <a:pt x="1" y="0"/>
                  </a:moveTo>
                  <a:lnTo>
                    <a:pt x="1067750" y="0"/>
                  </a:lnTo>
                  <a:lnTo>
                    <a:pt x="1041659" y="21527"/>
                  </a:lnTo>
                  <a:cubicBezTo>
                    <a:pt x="872876" y="190311"/>
                    <a:pt x="768481" y="423483"/>
                    <a:pt x="768481" y="681037"/>
                  </a:cubicBezTo>
                  <a:cubicBezTo>
                    <a:pt x="768481" y="938592"/>
                    <a:pt x="872876" y="1171764"/>
                    <a:pt x="1041659" y="1340547"/>
                  </a:cubicBezTo>
                  <a:lnTo>
                    <a:pt x="1067752" y="1362075"/>
                  </a:lnTo>
                  <a:lnTo>
                    <a:pt x="0" y="1362075"/>
                  </a:lnTo>
                  <a:lnTo>
                    <a:pt x="26092" y="1340547"/>
                  </a:lnTo>
                  <a:cubicBezTo>
                    <a:pt x="194875" y="1171764"/>
                    <a:pt x="299270" y="938592"/>
                    <a:pt x="299270" y="681037"/>
                  </a:cubicBezTo>
                  <a:cubicBezTo>
                    <a:pt x="299270" y="423483"/>
                    <a:pt x="194875" y="190311"/>
                    <a:pt x="26092" y="21527"/>
                  </a:cubicBezTo>
                  <a:close/>
                </a:path>
              </a:pathLst>
            </a:custGeom>
            <a:solidFill>
              <a:srgbClr val="202729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Montserrat"/>
                <a:sym typeface="Montserra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663ACFA-7247-4CE9-85C9-2CE2FC89F4B8}"/>
                </a:ext>
              </a:extLst>
            </p:cNvPr>
            <p:cNvSpPr/>
            <p:nvPr/>
          </p:nvSpPr>
          <p:spPr>
            <a:xfrm rot="18000000">
              <a:off x="4407583" y="2757976"/>
              <a:ext cx="1067752" cy="1362075"/>
            </a:xfrm>
            <a:custGeom>
              <a:avLst/>
              <a:gdLst>
                <a:gd name="connsiteX0" fmla="*/ 1 w 1067752"/>
                <a:gd name="connsiteY0" fmla="*/ 0 h 1362075"/>
                <a:gd name="connsiteX1" fmla="*/ 1067750 w 1067752"/>
                <a:gd name="connsiteY1" fmla="*/ 0 h 1362075"/>
                <a:gd name="connsiteX2" fmla="*/ 1041659 w 1067752"/>
                <a:gd name="connsiteY2" fmla="*/ 21527 h 1362075"/>
                <a:gd name="connsiteX3" fmla="*/ 768481 w 1067752"/>
                <a:gd name="connsiteY3" fmla="*/ 681037 h 1362075"/>
                <a:gd name="connsiteX4" fmla="*/ 1041659 w 1067752"/>
                <a:gd name="connsiteY4" fmla="*/ 1340547 h 1362075"/>
                <a:gd name="connsiteX5" fmla="*/ 1067752 w 1067752"/>
                <a:gd name="connsiteY5" fmla="*/ 1362075 h 1362075"/>
                <a:gd name="connsiteX6" fmla="*/ 0 w 1067752"/>
                <a:gd name="connsiteY6" fmla="*/ 1362075 h 1362075"/>
                <a:gd name="connsiteX7" fmla="*/ 26092 w 1067752"/>
                <a:gd name="connsiteY7" fmla="*/ 1340547 h 1362075"/>
                <a:gd name="connsiteX8" fmla="*/ 299270 w 1067752"/>
                <a:gd name="connsiteY8" fmla="*/ 681037 h 1362075"/>
                <a:gd name="connsiteX9" fmla="*/ 26092 w 1067752"/>
                <a:gd name="connsiteY9" fmla="*/ 21527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752" h="1362075">
                  <a:moveTo>
                    <a:pt x="1" y="0"/>
                  </a:moveTo>
                  <a:lnTo>
                    <a:pt x="1067750" y="0"/>
                  </a:lnTo>
                  <a:lnTo>
                    <a:pt x="1041659" y="21527"/>
                  </a:lnTo>
                  <a:cubicBezTo>
                    <a:pt x="872876" y="190311"/>
                    <a:pt x="768481" y="423483"/>
                    <a:pt x="768481" y="681037"/>
                  </a:cubicBezTo>
                  <a:cubicBezTo>
                    <a:pt x="768481" y="938592"/>
                    <a:pt x="872876" y="1171764"/>
                    <a:pt x="1041659" y="1340547"/>
                  </a:cubicBezTo>
                  <a:lnTo>
                    <a:pt x="1067752" y="1362075"/>
                  </a:lnTo>
                  <a:lnTo>
                    <a:pt x="0" y="1362075"/>
                  </a:lnTo>
                  <a:lnTo>
                    <a:pt x="26092" y="1340547"/>
                  </a:lnTo>
                  <a:cubicBezTo>
                    <a:pt x="194875" y="1171764"/>
                    <a:pt x="299270" y="938592"/>
                    <a:pt x="299270" y="681037"/>
                  </a:cubicBezTo>
                  <a:cubicBezTo>
                    <a:pt x="299270" y="423483"/>
                    <a:pt x="194875" y="190311"/>
                    <a:pt x="26092" y="21527"/>
                  </a:cubicBezTo>
                  <a:close/>
                </a:path>
              </a:pathLst>
            </a:custGeom>
            <a:solidFill>
              <a:srgbClr val="202729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Montserrat"/>
                <a:sym typeface="Montserra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BB37654-4871-4AD3-854A-87F224452042}"/>
                </a:ext>
              </a:extLst>
            </p:cNvPr>
            <p:cNvSpPr/>
            <p:nvPr/>
          </p:nvSpPr>
          <p:spPr>
            <a:xfrm rot="14400000">
              <a:off x="6734806" y="2742090"/>
              <a:ext cx="1067752" cy="1362075"/>
            </a:xfrm>
            <a:custGeom>
              <a:avLst/>
              <a:gdLst>
                <a:gd name="connsiteX0" fmla="*/ 1 w 1067752"/>
                <a:gd name="connsiteY0" fmla="*/ 0 h 1362075"/>
                <a:gd name="connsiteX1" fmla="*/ 1067750 w 1067752"/>
                <a:gd name="connsiteY1" fmla="*/ 0 h 1362075"/>
                <a:gd name="connsiteX2" fmla="*/ 1041659 w 1067752"/>
                <a:gd name="connsiteY2" fmla="*/ 21527 h 1362075"/>
                <a:gd name="connsiteX3" fmla="*/ 768481 w 1067752"/>
                <a:gd name="connsiteY3" fmla="*/ 681037 h 1362075"/>
                <a:gd name="connsiteX4" fmla="*/ 1041659 w 1067752"/>
                <a:gd name="connsiteY4" fmla="*/ 1340547 h 1362075"/>
                <a:gd name="connsiteX5" fmla="*/ 1067752 w 1067752"/>
                <a:gd name="connsiteY5" fmla="*/ 1362075 h 1362075"/>
                <a:gd name="connsiteX6" fmla="*/ 0 w 1067752"/>
                <a:gd name="connsiteY6" fmla="*/ 1362075 h 1362075"/>
                <a:gd name="connsiteX7" fmla="*/ 26092 w 1067752"/>
                <a:gd name="connsiteY7" fmla="*/ 1340547 h 1362075"/>
                <a:gd name="connsiteX8" fmla="*/ 299270 w 1067752"/>
                <a:gd name="connsiteY8" fmla="*/ 681037 h 1362075"/>
                <a:gd name="connsiteX9" fmla="*/ 26092 w 1067752"/>
                <a:gd name="connsiteY9" fmla="*/ 21527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752" h="1362075">
                  <a:moveTo>
                    <a:pt x="1" y="0"/>
                  </a:moveTo>
                  <a:lnTo>
                    <a:pt x="1067750" y="0"/>
                  </a:lnTo>
                  <a:lnTo>
                    <a:pt x="1041659" y="21527"/>
                  </a:lnTo>
                  <a:cubicBezTo>
                    <a:pt x="872876" y="190311"/>
                    <a:pt x="768481" y="423483"/>
                    <a:pt x="768481" y="681037"/>
                  </a:cubicBezTo>
                  <a:cubicBezTo>
                    <a:pt x="768481" y="938592"/>
                    <a:pt x="872876" y="1171764"/>
                    <a:pt x="1041659" y="1340547"/>
                  </a:cubicBezTo>
                  <a:lnTo>
                    <a:pt x="1067752" y="1362075"/>
                  </a:lnTo>
                  <a:lnTo>
                    <a:pt x="0" y="1362075"/>
                  </a:lnTo>
                  <a:lnTo>
                    <a:pt x="26092" y="1340547"/>
                  </a:lnTo>
                  <a:cubicBezTo>
                    <a:pt x="194875" y="1171764"/>
                    <a:pt x="299270" y="938592"/>
                    <a:pt x="299270" y="681037"/>
                  </a:cubicBezTo>
                  <a:cubicBezTo>
                    <a:pt x="299270" y="423483"/>
                    <a:pt x="194875" y="190311"/>
                    <a:pt x="26092" y="21527"/>
                  </a:cubicBezTo>
                  <a:close/>
                </a:path>
              </a:pathLst>
            </a:custGeom>
            <a:solidFill>
              <a:srgbClr val="202729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Montserrat"/>
                <a:sym typeface="Montserra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CD56B0-3B1A-45A1-9062-29AD457003E0}"/>
                </a:ext>
              </a:extLst>
            </p:cNvPr>
            <p:cNvSpPr/>
            <p:nvPr/>
          </p:nvSpPr>
          <p:spPr>
            <a:xfrm rot="18000000">
              <a:off x="9062029" y="2762513"/>
              <a:ext cx="1067752" cy="1362075"/>
            </a:xfrm>
            <a:custGeom>
              <a:avLst/>
              <a:gdLst>
                <a:gd name="connsiteX0" fmla="*/ 1 w 1067752"/>
                <a:gd name="connsiteY0" fmla="*/ 0 h 1362075"/>
                <a:gd name="connsiteX1" fmla="*/ 1067750 w 1067752"/>
                <a:gd name="connsiteY1" fmla="*/ 0 h 1362075"/>
                <a:gd name="connsiteX2" fmla="*/ 1041659 w 1067752"/>
                <a:gd name="connsiteY2" fmla="*/ 21527 h 1362075"/>
                <a:gd name="connsiteX3" fmla="*/ 768481 w 1067752"/>
                <a:gd name="connsiteY3" fmla="*/ 681037 h 1362075"/>
                <a:gd name="connsiteX4" fmla="*/ 1041659 w 1067752"/>
                <a:gd name="connsiteY4" fmla="*/ 1340547 h 1362075"/>
                <a:gd name="connsiteX5" fmla="*/ 1067752 w 1067752"/>
                <a:gd name="connsiteY5" fmla="*/ 1362075 h 1362075"/>
                <a:gd name="connsiteX6" fmla="*/ 0 w 1067752"/>
                <a:gd name="connsiteY6" fmla="*/ 1362075 h 1362075"/>
                <a:gd name="connsiteX7" fmla="*/ 26092 w 1067752"/>
                <a:gd name="connsiteY7" fmla="*/ 1340547 h 1362075"/>
                <a:gd name="connsiteX8" fmla="*/ 299270 w 1067752"/>
                <a:gd name="connsiteY8" fmla="*/ 681037 h 1362075"/>
                <a:gd name="connsiteX9" fmla="*/ 26092 w 1067752"/>
                <a:gd name="connsiteY9" fmla="*/ 21527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7752" h="1362075">
                  <a:moveTo>
                    <a:pt x="1" y="0"/>
                  </a:moveTo>
                  <a:lnTo>
                    <a:pt x="1067750" y="0"/>
                  </a:lnTo>
                  <a:lnTo>
                    <a:pt x="1041659" y="21527"/>
                  </a:lnTo>
                  <a:cubicBezTo>
                    <a:pt x="872876" y="190311"/>
                    <a:pt x="768481" y="423483"/>
                    <a:pt x="768481" y="681037"/>
                  </a:cubicBezTo>
                  <a:cubicBezTo>
                    <a:pt x="768481" y="938592"/>
                    <a:pt x="872876" y="1171764"/>
                    <a:pt x="1041659" y="1340547"/>
                  </a:cubicBezTo>
                  <a:lnTo>
                    <a:pt x="1067752" y="1362075"/>
                  </a:lnTo>
                  <a:lnTo>
                    <a:pt x="0" y="1362075"/>
                  </a:lnTo>
                  <a:lnTo>
                    <a:pt x="26092" y="1340547"/>
                  </a:lnTo>
                  <a:cubicBezTo>
                    <a:pt x="194875" y="1171764"/>
                    <a:pt x="299270" y="938592"/>
                    <a:pt x="299270" y="681037"/>
                  </a:cubicBezTo>
                  <a:cubicBezTo>
                    <a:pt x="299270" y="423483"/>
                    <a:pt x="194875" y="190311"/>
                    <a:pt x="26092" y="21527"/>
                  </a:cubicBezTo>
                  <a:close/>
                </a:path>
              </a:pathLst>
            </a:custGeom>
            <a:solidFill>
              <a:srgbClr val="202729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Montserrat"/>
                <a:sym typeface="Montserra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004E15-3445-4987-96BA-8BA497A9B4CE}"/>
                </a:ext>
              </a:extLst>
            </p:cNvPr>
            <p:cNvGrpSpPr/>
            <p:nvPr/>
          </p:nvGrpSpPr>
          <p:grpSpPr>
            <a:xfrm>
              <a:off x="494138" y="3177291"/>
              <a:ext cx="1865376" cy="1865376"/>
              <a:chOff x="1198486" y="2455403"/>
              <a:chExt cx="1660124" cy="1660124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AC17B89-8E82-41B2-90AF-12F92442B3BC}"/>
                  </a:ext>
                </a:extLst>
              </p:cNvPr>
              <p:cNvSpPr/>
              <p:nvPr/>
            </p:nvSpPr>
            <p:spPr>
              <a:xfrm>
                <a:off x="1198486" y="2455403"/>
                <a:ext cx="1660124" cy="1660124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2EFE82C-7ECB-4170-A97F-8D8858CDD073}"/>
                  </a:ext>
                </a:extLst>
              </p:cNvPr>
              <p:cNvSpPr/>
              <p:nvPr/>
            </p:nvSpPr>
            <p:spPr>
              <a:xfrm>
                <a:off x="1586521" y="2843438"/>
                <a:ext cx="884054" cy="884054"/>
              </a:xfrm>
              <a:prstGeom prst="ellipse">
                <a:avLst/>
              </a:prstGeom>
              <a:solidFill>
                <a:sysClr val="windowText" lastClr="000000">
                  <a:alpha val="2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5D9179F-E2FD-4C7C-835D-3F03FDF79587}"/>
                  </a:ext>
                </a:extLst>
              </p:cNvPr>
              <p:cNvSpPr/>
              <p:nvPr/>
            </p:nvSpPr>
            <p:spPr>
              <a:xfrm>
                <a:off x="1700639" y="2957556"/>
                <a:ext cx="655817" cy="655817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"/>
                    <a:ea typeface="+mn-ea"/>
                    <a:cs typeface="Montserrat"/>
                    <a:sym typeface="Montserrat"/>
                  </a:rPr>
                  <a:t>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F6172B-0492-4A66-9FDF-B161AEA0D3AD}"/>
                </a:ext>
              </a:extLst>
            </p:cNvPr>
            <p:cNvGrpSpPr/>
            <p:nvPr/>
          </p:nvGrpSpPr>
          <p:grpSpPr>
            <a:xfrm>
              <a:off x="2828725" y="1829417"/>
              <a:ext cx="1865376" cy="1865376"/>
              <a:chOff x="1198486" y="2455403"/>
              <a:chExt cx="1660124" cy="1660124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35D1365-FCF8-47B5-9626-648255BC3A1D}"/>
                  </a:ext>
                </a:extLst>
              </p:cNvPr>
              <p:cNvSpPr/>
              <p:nvPr/>
            </p:nvSpPr>
            <p:spPr>
              <a:xfrm>
                <a:off x="1198486" y="2455403"/>
                <a:ext cx="1660124" cy="1660124"/>
              </a:xfrm>
              <a:prstGeom prst="ellipse">
                <a:avLst/>
              </a:prstGeom>
              <a:solidFill>
                <a:srgbClr val="7C51A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B9D4988-7A44-4552-AF65-39AB3C082165}"/>
                  </a:ext>
                </a:extLst>
              </p:cNvPr>
              <p:cNvSpPr/>
              <p:nvPr/>
            </p:nvSpPr>
            <p:spPr>
              <a:xfrm>
                <a:off x="1586521" y="2843438"/>
                <a:ext cx="884054" cy="884054"/>
              </a:xfrm>
              <a:prstGeom prst="ellipse">
                <a:avLst/>
              </a:prstGeom>
              <a:solidFill>
                <a:sysClr val="windowText" lastClr="000000">
                  <a:alpha val="2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33DB8C1-A7C6-452A-A38E-65DFBCCC71EE}"/>
                  </a:ext>
                </a:extLst>
              </p:cNvPr>
              <p:cNvSpPr/>
              <p:nvPr/>
            </p:nvSpPr>
            <p:spPr>
              <a:xfrm>
                <a:off x="1700639" y="2957556"/>
                <a:ext cx="655817" cy="655817"/>
              </a:xfrm>
              <a:prstGeom prst="ellipse">
                <a:avLst/>
              </a:prstGeom>
              <a:solidFill>
                <a:srgbClr val="7C51A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"/>
                    <a:ea typeface="+mn-ea"/>
                    <a:cs typeface="Montserrat"/>
                    <a:sym typeface="Montserrat"/>
                  </a:rPr>
                  <a:t>2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D35089D-6593-4A74-9B55-286ADE75452C}"/>
                </a:ext>
              </a:extLst>
            </p:cNvPr>
            <p:cNvGrpSpPr/>
            <p:nvPr/>
          </p:nvGrpSpPr>
          <p:grpSpPr>
            <a:xfrm>
              <a:off x="5163312" y="3177291"/>
              <a:ext cx="1865376" cy="1865376"/>
              <a:chOff x="1198486" y="2455403"/>
              <a:chExt cx="1660124" cy="1660124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D09A34D-1D12-4767-B12F-BF3C10104BAD}"/>
                  </a:ext>
                </a:extLst>
              </p:cNvPr>
              <p:cNvSpPr/>
              <p:nvPr/>
            </p:nvSpPr>
            <p:spPr>
              <a:xfrm>
                <a:off x="1198486" y="2455403"/>
                <a:ext cx="1660124" cy="1660124"/>
              </a:xfrm>
              <a:prstGeom prst="ellipse">
                <a:avLst/>
              </a:prstGeom>
              <a:solidFill>
                <a:srgbClr val="74CEE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85850B8-5153-4B3E-94B2-E12F0238BA38}"/>
                  </a:ext>
                </a:extLst>
              </p:cNvPr>
              <p:cNvSpPr/>
              <p:nvPr/>
            </p:nvSpPr>
            <p:spPr>
              <a:xfrm>
                <a:off x="1586521" y="2843438"/>
                <a:ext cx="884054" cy="884054"/>
              </a:xfrm>
              <a:prstGeom prst="ellipse">
                <a:avLst/>
              </a:prstGeom>
              <a:solidFill>
                <a:sysClr val="windowText" lastClr="000000">
                  <a:alpha val="2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ECCF6DA-65E7-456F-97D9-5A4345896981}"/>
                  </a:ext>
                </a:extLst>
              </p:cNvPr>
              <p:cNvSpPr/>
              <p:nvPr/>
            </p:nvSpPr>
            <p:spPr>
              <a:xfrm>
                <a:off x="1700639" y="2957556"/>
                <a:ext cx="655817" cy="655817"/>
              </a:xfrm>
              <a:prstGeom prst="ellipse">
                <a:avLst/>
              </a:prstGeom>
              <a:solidFill>
                <a:srgbClr val="74CEE2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"/>
                    <a:ea typeface="+mn-ea"/>
                    <a:cs typeface="Montserrat"/>
                    <a:sym typeface="Montserrat"/>
                  </a:rPr>
                  <a:t>3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4A17DC-168E-40D4-9E59-494BD375C560}"/>
                </a:ext>
              </a:extLst>
            </p:cNvPr>
            <p:cNvGrpSpPr/>
            <p:nvPr/>
          </p:nvGrpSpPr>
          <p:grpSpPr>
            <a:xfrm>
              <a:off x="7497899" y="1829417"/>
              <a:ext cx="1865376" cy="1865376"/>
              <a:chOff x="1198486" y="2455403"/>
              <a:chExt cx="1660124" cy="166012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B4B653B-86E4-4B64-8637-7D184EAAE4F0}"/>
                  </a:ext>
                </a:extLst>
              </p:cNvPr>
              <p:cNvSpPr/>
              <p:nvPr/>
            </p:nvSpPr>
            <p:spPr>
              <a:xfrm>
                <a:off x="1198486" y="2455403"/>
                <a:ext cx="1660124" cy="1660124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2B0D436-9A39-4E50-92F5-BA8C2CCD004B}"/>
                  </a:ext>
                </a:extLst>
              </p:cNvPr>
              <p:cNvSpPr/>
              <p:nvPr/>
            </p:nvSpPr>
            <p:spPr>
              <a:xfrm>
                <a:off x="1586521" y="2843438"/>
                <a:ext cx="884054" cy="884054"/>
              </a:xfrm>
              <a:prstGeom prst="ellipse">
                <a:avLst/>
              </a:prstGeom>
              <a:solidFill>
                <a:sysClr val="windowText" lastClr="000000">
                  <a:alpha val="2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33F63F0-12A6-4E3D-B097-814AF561CF64}"/>
                  </a:ext>
                </a:extLst>
              </p:cNvPr>
              <p:cNvSpPr/>
              <p:nvPr/>
            </p:nvSpPr>
            <p:spPr>
              <a:xfrm>
                <a:off x="1700639" y="2957556"/>
                <a:ext cx="655817" cy="655817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"/>
                    <a:ea typeface="+mn-ea"/>
                    <a:cs typeface="Montserrat"/>
                    <a:sym typeface="Montserrat"/>
                  </a:rPr>
                  <a:t>4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385A09-42DC-4B04-B1E1-D93A6E574631}"/>
                </a:ext>
              </a:extLst>
            </p:cNvPr>
            <p:cNvGrpSpPr/>
            <p:nvPr/>
          </p:nvGrpSpPr>
          <p:grpSpPr>
            <a:xfrm>
              <a:off x="9832486" y="3177291"/>
              <a:ext cx="1865376" cy="1865376"/>
              <a:chOff x="1198486" y="2455403"/>
              <a:chExt cx="1660124" cy="1660124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F527DBD-A87E-42AF-AF41-F581D8B76CD1}"/>
                  </a:ext>
                </a:extLst>
              </p:cNvPr>
              <p:cNvSpPr/>
              <p:nvPr/>
            </p:nvSpPr>
            <p:spPr>
              <a:xfrm>
                <a:off x="1198486" y="2455403"/>
                <a:ext cx="1660124" cy="1660124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B3415DC-FC2B-47D8-991E-F958743EA215}"/>
                  </a:ext>
                </a:extLst>
              </p:cNvPr>
              <p:cNvSpPr/>
              <p:nvPr/>
            </p:nvSpPr>
            <p:spPr>
              <a:xfrm>
                <a:off x="1586521" y="2843438"/>
                <a:ext cx="884054" cy="884054"/>
              </a:xfrm>
              <a:prstGeom prst="ellipse">
                <a:avLst/>
              </a:prstGeom>
              <a:solidFill>
                <a:sysClr val="windowText" lastClr="000000">
                  <a:alpha val="2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C3E14D9-7008-45B0-9DCF-39A264409832}"/>
                  </a:ext>
                </a:extLst>
              </p:cNvPr>
              <p:cNvSpPr/>
              <p:nvPr/>
            </p:nvSpPr>
            <p:spPr>
              <a:xfrm>
                <a:off x="1700639" y="2957556"/>
                <a:ext cx="655817" cy="655817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"/>
                    <a:ea typeface="+mn-ea"/>
                    <a:cs typeface="Montserrat"/>
                    <a:sym typeface="Montserrat"/>
                  </a:rPr>
                  <a:t>5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BC60DA-65C2-41C5-A876-C3196E129993}"/>
                </a:ext>
              </a:extLst>
            </p:cNvPr>
            <p:cNvGrpSpPr/>
            <p:nvPr/>
          </p:nvGrpSpPr>
          <p:grpSpPr>
            <a:xfrm>
              <a:off x="173833" y="962370"/>
              <a:ext cx="2538997" cy="1781640"/>
              <a:chOff x="-93414" y="4224475"/>
              <a:chExt cx="3839705" cy="178164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0549B0-84A3-4045-98A2-3F35CA8058BC}"/>
                  </a:ext>
                </a:extLst>
              </p:cNvPr>
              <p:cNvSpPr txBox="1"/>
              <p:nvPr/>
            </p:nvSpPr>
            <p:spPr>
              <a:xfrm>
                <a:off x="368156" y="4224475"/>
                <a:ext cx="2937088" cy="3796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Montserrat"/>
                  <a:buNone/>
                  <a:tabLst/>
                  <a:defRPr/>
                </a:pPr>
                <a:r>
                  <a:rPr kumimoji="0" lang="en-US" sz="1867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5D3379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Data Cleaning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2FE41D-07FF-4E0A-8649-453A86CC25A7}"/>
                  </a:ext>
                </a:extLst>
              </p:cNvPr>
              <p:cNvSpPr txBox="1"/>
              <p:nvPr/>
            </p:nvSpPr>
            <p:spPr>
              <a:xfrm>
                <a:off x="-93414" y="4621120"/>
                <a:ext cx="3839705" cy="138499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Columns with 80% or more missing values, all random values, or a single value column should be removed.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Convert values to the appropriate int, datetime  and float representations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E9AA841-5A63-4F2C-9A37-B2AAA3F46793}"/>
                </a:ext>
              </a:extLst>
            </p:cNvPr>
            <p:cNvCxnSpPr>
              <a:cxnSpLocks/>
              <a:stCxn id="53" idx="0"/>
              <a:endCxn id="38" idx="2"/>
            </p:cNvCxnSpPr>
            <p:nvPr/>
          </p:nvCxnSpPr>
          <p:spPr>
            <a:xfrm flipV="1">
              <a:off x="1426825" y="2744010"/>
              <a:ext cx="16507" cy="997518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EA2F24-0521-40E4-A060-22BFC628D2CD}"/>
                </a:ext>
              </a:extLst>
            </p:cNvPr>
            <p:cNvGrpSpPr/>
            <p:nvPr/>
          </p:nvGrpSpPr>
          <p:grpSpPr>
            <a:xfrm>
              <a:off x="5003844" y="897598"/>
              <a:ext cx="2187867" cy="1768759"/>
              <a:chOff x="153721" y="4159703"/>
              <a:chExt cx="3308694" cy="176875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D244DE-2FCD-452F-9C80-15559D828DFF}"/>
                  </a:ext>
                </a:extLst>
              </p:cNvPr>
              <p:cNvSpPr txBox="1"/>
              <p:nvPr/>
            </p:nvSpPr>
            <p:spPr>
              <a:xfrm>
                <a:off x="332936" y="4159703"/>
                <a:ext cx="2937088" cy="954300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Montserrat"/>
                  <a:buNone/>
                  <a:tabLst/>
                  <a:defRPr/>
                </a:pPr>
                <a:r>
                  <a:rPr kumimoji="0" lang="en-US" sz="1867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74CEE2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Segmented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Montserrat"/>
                  <a:buNone/>
                  <a:tabLst/>
                  <a:defRPr/>
                </a:pPr>
                <a:r>
                  <a:rPr kumimoji="0" lang="en-US" sz="1867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74CEE2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Univariate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Montserrat"/>
                  <a:buNone/>
                  <a:tabLst/>
                  <a:defRPr/>
                </a:pPr>
                <a:r>
                  <a:rPr kumimoji="0" lang="en-US" sz="1867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74CEE2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Analysis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A86F4-4801-4DD6-9E97-59A885F1808C}"/>
                  </a:ext>
                </a:extLst>
              </p:cNvPr>
              <p:cNvSpPr txBox="1"/>
              <p:nvPr/>
            </p:nvSpPr>
            <p:spPr>
              <a:xfrm>
                <a:off x="153721" y="5097465"/>
                <a:ext cx="3308694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Analyze variables against segments of other variables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Create derived variables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9488D38-7E0A-47AB-BC57-EFB6DAA24FFE}"/>
                </a:ext>
              </a:extLst>
            </p:cNvPr>
            <p:cNvCxnSpPr>
              <a:cxnSpLocks/>
              <a:stCxn id="46" idx="0"/>
              <a:endCxn id="36" idx="2"/>
            </p:cNvCxnSpPr>
            <p:nvPr/>
          </p:nvCxnSpPr>
          <p:spPr>
            <a:xfrm flipV="1">
              <a:off x="6096000" y="2666357"/>
              <a:ext cx="1778" cy="946944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011A6E9-FE04-4D01-A475-EFE38B9AC945}"/>
                </a:ext>
              </a:extLst>
            </p:cNvPr>
            <p:cNvGrpSpPr/>
            <p:nvPr/>
          </p:nvGrpSpPr>
          <p:grpSpPr>
            <a:xfrm>
              <a:off x="9794101" y="1184921"/>
              <a:ext cx="1942143" cy="1495465"/>
              <a:chOff x="332936" y="4447026"/>
              <a:chExt cx="2937088" cy="149546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4F84F8-EFB3-4BDD-8DBE-37900BF5D71A}"/>
                  </a:ext>
                </a:extLst>
              </p:cNvPr>
              <p:cNvSpPr txBox="1"/>
              <p:nvPr/>
            </p:nvSpPr>
            <p:spPr>
              <a:xfrm>
                <a:off x="332936" y="4447026"/>
                <a:ext cx="2937088" cy="666977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Montserrat"/>
                  <a:buNone/>
                  <a:tabLst/>
                  <a:defRPr/>
                </a:pPr>
                <a:r>
                  <a:rPr kumimoji="0" lang="en-US" sz="1867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1E798D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Summarize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Montserrat"/>
                  <a:buNone/>
                  <a:tabLst/>
                  <a:defRPr/>
                </a:pPr>
                <a:r>
                  <a:rPr kumimoji="0" lang="en-US" sz="1867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1E798D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Results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A900A9C-C84B-4FDD-99E2-670AA6218DC2}"/>
                  </a:ext>
                </a:extLst>
              </p:cNvPr>
              <p:cNvSpPr txBox="1"/>
              <p:nvPr/>
            </p:nvSpPr>
            <p:spPr>
              <a:xfrm>
                <a:off x="340730" y="5111494"/>
                <a:ext cx="2929294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Summaries the </a:t>
                </a:r>
                <a:r>
                  <a:rPr lang="en-US" sz="1200" dirty="0">
                    <a:latin typeface="Montserrat"/>
                    <a:cs typeface="Montserrat"/>
                    <a:sym typeface="Montserrat"/>
                  </a:rPr>
                  <a:t>key factors helps in detection of Defaulters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Publish the results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6CA412-753B-41C0-BF06-B1ACF50F9B2D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V="1">
              <a:off x="10765171" y="2680386"/>
              <a:ext cx="2579" cy="1061142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0991F1-9632-428B-BF84-F72BE99CC05F}"/>
                </a:ext>
              </a:extLst>
            </p:cNvPr>
            <p:cNvGrpSpPr/>
            <p:nvPr/>
          </p:nvGrpSpPr>
          <p:grpSpPr>
            <a:xfrm>
              <a:off x="2781808" y="3977071"/>
              <a:ext cx="2222035" cy="1905462"/>
              <a:chOff x="338664" y="4406361"/>
              <a:chExt cx="3360367" cy="19054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42BCF1-64A1-474B-A6C5-517076863595}"/>
                  </a:ext>
                </a:extLst>
              </p:cNvPr>
              <p:cNvSpPr txBox="1"/>
              <p:nvPr/>
            </p:nvSpPr>
            <p:spPr>
              <a:xfrm>
                <a:off x="351569" y="4406361"/>
                <a:ext cx="2937088" cy="666977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Montserrat"/>
                  <a:buNone/>
                  <a:tabLst/>
                  <a:defRPr/>
                </a:pPr>
                <a:r>
                  <a:rPr kumimoji="0" lang="en-US" sz="1867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7C51A1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Univariate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Montserrat"/>
                  <a:buNone/>
                  <a:tabLst/>
                  <a:defRPr/>
                </a:pPr>
                <a:r>
                  <a:rPr kumimoji="0" lang="en-US" sz="1867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7C51A1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Analysis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195634-D596-45BE-BFCC-A7D6A2C8DF96}"/>
                  </a:ext>
                </a:extLst>
              </p:cNvPr>
              <p:cNvSpPr txBox="1"/>
              <p:nvPr/>
            </p:nvSpPr>
            <p:spPr>
              <a:xfrm>
                <a:off x="338664" y="5111494"/>
                <a:ext cx="3360367" cy="120032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Check distributions </a:t>
                </a:r>
                <a:r>
                  <a:rPr lang="en-US" sz="1200" dirty="0">
                    <a:latin typeface="Montserrat"/>
                    <a:cs typeface="Montserrat"/>
                    <a:sym typeface="Montserrat"/>
                  </a:rPr>
                  <a:t>,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frequencies and count of various numerical and categorical variables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Create derived variables through binning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FF5C8F-E8FC-4702-AA90-8B19D5CA62F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3757815" y="3089889"/>
              <a:ext cx="3598" cy="887182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C7BAD70-082D-4DDF-A6B4-FBA8D50E791E}"/>
                </a:ext>
              </a:extLst>
            </p:cNvPr>
            <p:cNvGrpSpPr/>
            <p:nvPr/>
          </p:nvGrpSpPr>
          <p:grpSpPr>
            <a:xfrm>
              <a:off x="7419540" y="4017736"/>
              <a:ext cx="2192677" cy="1578714"/>
              <a:chOff x="264644" y="4447026"/>
              <a:chExt cx="3315969" cy="157871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C93892-9E85-4D0B-A997-60C86E97959C}"/>
                  </a:ext>
                </a:extLst>
              </p:cNvPr>
              <p:cNvSpPr txBox="1"/>
              <p:nvPr/>
            </p:nvSpPr>
            <p:spPr>
              <a:xfrm>
                <a:off x="332936" y="4447026"/>
                <a:ext cx="2937088" cy="666977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Montserrat"/>
                  <a:buNone/>
                  <a:tabLst/>
                  <a:defRPr/>
                </a:pPr>
                <a:r>
                  <a:rPr kumimoji="0" lang="en-US" sz="1867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2DB5D3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Bivariate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Montserrat"/>
                  <a:buNone/>
                  <a:tabLst/>
                  <a:defRPr/>
                </a:pPr>
                <a:r>
                  <a:rPr kumimoji="0" lang="en-US" sz="1867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2DB5D3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Analysis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4BE915-9737-4571-97D8-472D0D3668EB}"/>
                  </a:ext>
                </a:extLst>
              </p:cNvPr>
              <p:cNvSpPr txBox="1"/>
              <p:nvPr/>
            </p:nvSpPr>
            <p:spPr>
              <a:xfrm>
                <a:off x="264644" y="5194743"/>
                <a:ext cx="3315969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Do correlation analysis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Check how two variables affect each other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Montserrat"/>
                    <a:sym typeface="Montserrat"/>
                  </a:rPr>
                  <a:t>Analyze joint distributions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177D2F0-CD56-433D-BFDE-36EDA63F46B1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8432172" y="3130554"/>
              <a:ext cx="3598" cy="887182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0842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07786-4175-48C7-841E-34956B755F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1" y="6326008"/>
            <a:ext cx="731695" cy="390016"/>
          </a:xfrm>
        </p:spPr>
        <p:txBody>
          <a:bodyPr>
            <a:normAutofit/>
          </a:bodyPr>
          <a:lstStyle/>
          <a:p>
            <a:fld id="{00000000-1234-1234-1234-123412341234}" type="slidenum">
              <a:rPr lang="en-GB" sz="1100" smtClean="0"/>
              <a:pPr/>
              <a:t>4</a:t>
            </a:fld>
            <a:endParaRPr lang="en-GB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672C0D-9220-4F03-94B2-F8DFD762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 By Lending Club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518180-AE94-43A7-9B14-276F85608037}"/>
              </a:ext>
            </a:extLst>
          </p:cNvPr>
          <p:cNvGrpSpPr/>
          <p:nvPr/>
        </p:nvGrpSpPr>
        <p:grpSpPr>
          <a:xfrm>
            <a:off x="415654" y="1377479"/>
            <a:ext cx="11348678" cy="4693095"/>
            <a:chOff x="415654" y="-483043"/>
            <a:chExt cx="11348678" cy="49788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34BB86-A003-4519-BDA1-B17A1465627B}"/>
                </a:ext>
              </a:extLst>
            </p:cNvPr>
            <p:cNvSpPr/>
            <p:nvPr/>
          </p:nvSpPr>
          <p:spPr>
            <a:xfrm>
              <a:off x="415654" y="-483043"/>
              <a:ext cx="11348678" cy="769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Lending Club data is broadly classified into three categories, as shown in the table below, and columns under each category are also shown below: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7D6A4FB-0972-44F2-8FBA-86365E240C6C}"/>
                </a:ext>
              </a:extLst>
            </p:cNvPr>
            <p:cNvSpPr/>
            <p:nvPr/>
          </p:nvSpPr>
          <p:spPr>
            <a:xfrm>
              <a:off x="586154" y="1540731"/>
              <a:ext cx="2743200" cy="2955070"/>
            </a:xfrm>
            <a:custGeom>
              <a:avLst/>
              <a:gdLst>
                <a:gd name="connsiteX0" fmla="*/ 165100 w 1085850"/>
                <a:gd name="connsiteY0" fmla="*/ 0 h 2355850"/>
                <a:gd name="connsiteX1" fmla="*/ 0 w 1085850"/>
                <a:gd name="connsiteY1" fmla="*/ 0 h 2355850"/>
                <a:gd name="connsiteX2" fmla="*/ 0 w 1085850"/>
                <a:gd name="connsiteY2" fmla="*/ 2343150 h 2355850"/>
                <a:gd name="connsiteX3" fmla="*/ 1085850 w 1085850"/>
                <a:gd name="connsiteY3" fmla="*/ 2355850 h 2355850"/>
                <a:gd name="connsiteX0" fmla="*/ 449130 w 1085850"/>
                <a:gd name="connsiteY0" fmla="*/ 0 h 2355850"/>
                <a:gd name="connsiteX1" fmla="*/ 0 w 1085850"/>
                <a:gd name="connsiteY1" fmla="*/ 0 h 2355850"/>
                <a:gd name="connsiteX2" fmla="*/ 0 w 1085850"/>
                <a:gd name="connsiteY2" fmla="*/ 2343150 h 2355850"/>
                <a:gd name="connsiteX3" fmla="*/ 1085850 w 1085850"/>
                <a:gd name="connsiteY3" fmla="*/ 2355850 h 2355850"/>
                <a:gd name="connsiteX0" fmla="*/ 575435 w 1085850"/>
                <a:gd name="connsiteY0" fmla="*/ 3797 h 2355850"/>
                <a:gd name="connsiteX1" fmla="*/ 0 w 1085850"/>
                <a:gd name="connsiteY1" fmla="*/ 0 h 2355850"/>
                <a:gd name="connsiteX2" fmla="*/ 0 w 1085850"/>
                <a:gd name="connsiteY2" fmla="*/ 2343150 h 2355850"/>
                <a:gd name="connsiteX3" fmla="*/ 1085850 w 1085850"/>
                <a:gd name="connsiteY3" fmla="*/ 2355850 h 235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" h="2355850">
                  <a:moveTo>
                    <a:pt x="575435" y="3797"/>
                  </a:moveTo>
                  <a:lnTo>
                    <a:pt x="0" y="0"/>
                  </a:lnTo>
                  <a:lnTo>
                    <a:pt x="0" y="2343150"/>
                  </a:lnTo>
                  <a:lnTo>
                    <a:pt x="1085850" y="2355850"/>
                  </a:lnTo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C86B324-5AEC-4D2C-8B7F-67EAEAB423FC}"/>
                </a:ext>
              </a:extLst>
            </p:cNvPr>
            <p:cNvSpPr/>
            <p:nvPr/>
          </p:nvSpPr>
          <p:spPr>
            <a:xfrm>
              <a:off x="2033954" y="878963"/>
              <a:ext cx="1295400" cy="12954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C335D9F-368D-4689-B93D-0CD3057EE5F1}"/>
                </a:ext>
              </a:extLst>
            </p:cNvPr>
            <p:cNvSpPr/>
            <p:nvPr/>
          </p:nvSpPr>
          <p:spPr>
            <a:xfrm>
              <a:off x="4724400" y="1540731"/>
              <a:ext cx="2743200" cy="2955070"/>
            </a:xfrm>
            <a:custGeom>
              <a:avLst/>
              <a:gdLst>
                <a:gd name="connsiteX0" fmla="*/ 165100 w 1085850"/>
                <a:gd name="connsiteY0" fmla="*/ 0 h 2355850"/>
                <a:gd name="connsiteX1" fmla="*/ 0 w 1085850"/>
                <a:gd name="connsiteY1" fmla="*/ 0 h 2355850"/>
                <a:gd name="connsiteX2" fmla="*/ 0 w 1085850"/>
                <a:gd name="connsiteY2" fmla="*/ 2343150 h 2355850"/>
                <a:gd name="connsiteX3" fmla="*/ 1085850 w 1085850"/>
                <a:gd name="connsiteY3" fmla="*/ 2355850 h 2355850"/>
                <a:gd name="connsiteX0" fmla="*/ 449130 w 1085850"/>
                <a:gd name="connsiteY0" fmla="*/ 0 h 2355850"/>
                <a:gd name="connsiteX1" fmla="*/ 0 w 1085850"/>
                <a:gd name="connsiteY1" fmla="*/ 0 h 2355850"/>
                <a:gd name="connsiteX2" fmla="*/ 0 w 1085850"/>
                <a:gd name="connsiteY2" fmla="*/ 2343150 h 2355850"/>
                <a:gd name="connsiteX3" fmla="*/ 1085850 w 1085850"/>
                <a:gd name="connsiteY3" fmla="*/ 2355850 h 2355850"/>
                <a:gd name="connsiteX0" fmla="*/ 575435 w 1085850"/>
                <a:gd name="connsiteY0" fmla="*/ 3797 h 2355850"/>
                <a:gd name="connsiteX1" fmla="*/ 0 w 1085850"/>
                <a:gd name="connsiteY1" fmla="*/ 0 h 2355850"/>
                <a:gd name="connsiteX2" fmla="*/ 0 w 1085850"/>
                <a:gd name="connsiteY2" fmla="*/ 2343150 h 2355850"/>
                <a:gd name="connsiteX3" fmla="*/ 1085850 w 1085850"/>
                <a:gd name="connsiteY3" fmla="*/ 2355850 h 235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" h="2355850">
                  <a:moveTo>
                    <a:pt x="575435" y="3797"/>
                  </a:moveTo>
                  <a:lnTo>
                    <a:pt x="0" y="0"/>
                  </a:lnTo>
                  <a:lnTo>
                    <a:pt x="0" y="2343150"/>
                  </a:lnTo>
                  <a:lnTo>
                    <a:pt x="1085850" y="2355850"/>
                  </a:lnTo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6BA9B8E-AD5C-43BF-B96C-6A1A79E373AD}"/>
                </a:ext>
              </a:extLst>
            </p:cNvPr>
            <p:cNvSpPr/>
            <p:nvPr/>
          </p:nvSpPr>
          <p:spPr>
            <a:xfrm>
              <a:off x="6172200" y="878963"/>
              <a:ext cx="1295400" cy="129540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F0D45C5-D73F-4EC3-83DD-D5F1FABF8400}"/>
                </a:ext>
              </a:extLst>
            </p:cNvPr>
            <p:cNvSpPr/>
            <p:nvPr/>
          </p:nvSpPr>
          <p:spPr>
            <a:xfrm>
              <a:off x="8862646" y="1540731"/>
              <a:ext cx="2743200" cy="2955070"/>
            </a:xfrm>
            <a:custGeom>
              <a:avLst/>
              <a:gdLst>
                <a:gd name="connsiteX0" fmla="*/ 165100 w 1085850"/>
                <a:gd name="connsiteY0" fmla="*/ 0 h 2355850"/>
                <a:gd name="connsiteX1" fmla="*/ 0 w 1085850"/>
                <a:gd name="connsiteY1" fmla="*/ 0 h 2355850"/>
                <a:gd name="connsiteX2" fmla="*/ 0 w 1085850"/>
                <a:gd name="connsiteY2" fmla="*/ 2343150 h 2355850"/>
                <a:gd name="connsiteX3" fmla="*/ 1085850 w 1085850"/>
                <a:gd name="connsiteY3" fmla="*/ 2355850 h 2355850"/>
                <a:gd name="connsiteX0" fmla="*/ 449130 w 1085850"/>
                <a:gd name="connsiteY0" fmla="*/ 0 h 2355850"/>
                <a:gd name="connsiteX1" fmla="*/ 0 w 1085850"/>
                <a:gd name="connsiteY1" fmla="*/ 0 h 2355850"/>
                <a:gd name="connsiteX2" fmla="*/ 0 w 1085850"/>
                <a:gd name="connsiteY2" fmla="*/ 2343150 h 2355850"/>
                <a:gd name="connsiteX3" fmla="*/ 1085850 w 1085850"/>
                <a:gd name="connsiteY3" fmla="*/ 2355850 h 2355850"/>
                <a:gd name="connsiteX0" fmla="*/ 575435 w 1085850"/>
                <a:gd name="connsiteY0" fmla="*/ 3797 h 2355850"/>
                <a:gd name="connsiteX1" fmla="*/ 0 w 1085850"/>
                <a:gd name="connsiteY1" fmla="*/ 0 h 2355850"/>
                <a:gd name="connsiteX2" fmla="*/ 0 w 1085850"/>
                <a:gd name="connsiteY2" fmla="*/ 2343150 h 2355850"/>
                <a:gd name="connsiteX3" fmla="*/ 1085850 w 1085850"/>
                <a:gd name="connsiteY3" fmla="*/ 2355850 h 235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" h="2355850">
                  <a:moveTo>
                    <a:pt x="575435" y="3797"/>
                  </a:moveTo>
                  <a:lnTo>
                    <a:pt x="0" y="0"/>
                  </a:lnTo>
                  <a:lnTo>
                    <a:pt x="0" y="2343150"/>
                  </a:lnTo>
                  <a:lnTo>
                    <a:pt x="1085850" y="2355850"/>
                  </a:lnTo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FA9C15-5379-4506-8BBC-0C18E5FA3D6C}"/>
                </a:ext>
              </a:extLst>
            </p:cNvPr>
            <p:cNvSpPr txBox="1"/>
            <p:nvPr/>
          </p:nvSpPr>
          <p:spPr>
            <a:xfrm>
              <a:off x="1428586" y="2754442"/>
              <a:ext cx="2080131" cy="1665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+mn-lt"/>
                  <a:cs typeface="Montserrat" pitchFamily="34" charset="0"/>
                </a:rPr>
                <a:t>Grade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+mn-lt"/>
                  <a:cs typeface="Montserrat" pitchFamily="34" charset="0"/>
                </a:rPr>
                <a:t>Sub-Grade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+mn-lt"/>
                  <a:cs typeface="Montserrat" pitchFamily="34" charset="0"/>
                </a:rPr>
                <a:t>Employment Title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+mn-lt"/>
                  <a:cs typeface="Montserrat" pitchFamily="34" charset="0"/>
                </a:rPr>
                <a:t>Employment Length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+mn-lt"/>
                  <a:cs typeface="Montserrat" pitchFamily="34" charset="0"/>
                </a:rPr>
                <a:t>Home Ownership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+mn-lt"/>
                  <a:cs typeface="Montserrat" pitchFamily="34" charset="0"/>
                </a:rPr>
                <a:t>Annual Income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+mn-lt"/>
                  <a:cs typeface="Montserrat" pitchFamily="34" charset="0"/>
                </a:rPr>
                <a:t>Purpose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+mn-lt"/>
                  <a:cs typeface="Montserrat" pitchFamily="34" charset="0"/>
                </a:rPr>
                <a:t>Address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DD9CEA-AF95-4148-9C2D-6687DA7C20C9}"/>
                </a:ext>
              </a:extLst>
            </p:cNvPr>
            <p:cNvSpPr txBox="1"/>
            <p:nvPr/>
          </p:nvSpPr>
          <p:spPr>
            <a:xfrm>
              <a:off x="1415296" y="2274688"/>
              <a:ext cx="1295400" cy="555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latin typeface="+mn-lt"/>
                  <a:cs typeface="Montserrat" pitchFamily="34" charset="0"/>
                </a:rPr>
                <a:t>Applicant Information </a:t>
              </a:r>
              <a:endParaRPr lang="ko-KR" altLang="en-US" sz="1400" b="1" dirty="0">
                <a:solidFill>
                  <a:schemeClr val="accent1"/>
                </a:solidFill>
                <a:latin typeface="+mn-lt"/>
                <a:cs typeface="Montserrat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88817D-C84D-453A-93C7-906E69A0488B}"/>
                </a:ext>
              </a:extLst>
            </p:cNvPr>
            <p:cNvSpPr txBox="1"/>
            <p:nvPr/>
          </p:nvSpPr>
          <p:spPr>
            <a:xfrm>
              <a:off x="5584035" y="2764802"/>
              <a:ext cx="2080131" cy="1665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lt"/>
                  <a:cs typeface="Montserrat" pitchFamily="34" charset="0"/>
                </a:rPr>
                <a:t>Loan Amount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lt"/>
                  <a:cs typeface="Montserrat" pitchFamily="34" charset="0"/>
                </a:rPr>
                <a:t>Funded Loan Amount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lt"/>
                  <a:cs typeface="Montserrat" pitchFamily="34" charset="0"/>
                </a:rPr>
                <a:t>Term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lt"/>
                  <a:cs typeface="Montserrat" pitchFamily="34" charset="0"/>
                </a:rPr>
                <a:t>Interest Rate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lt"/>
                  <a:cs typeface="Montserrat" pitchFamily="34" charset="0"/>
                </a:rPr>
                <a:t>Installment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lt"/>
                  <a:cs typeface="Montserrat" pitchFamily="34" charset="0"/>
                </a:rPr>
                <a:t>Loan Status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lt"/>
                  <a:cs typeface="Montserrat" pitchFamily="34" charset="0"/>
                </a:rPr>
                <a:t>Open Account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lt"/>
                  <a:cs typeface="Montserrat" pitchFamily="34" charset="0"/>
                </a:rPr>
                <a:t>Revol Balance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FA9A45-C988-4290-AC30-4E4CBDCAF5A3}"/>
                </a:ext>
              </a:extLst>
            </p:cNvPr>
            <p:cNvSpPr txBox="1"/>
            <p:nvPr/>
          </p:nvSpPr>
          <p:spPr>
            <a:xfrm>
              <a:off x="5586338" y="2246623"/>
              <a:ext cx="1678367" cy="555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latin typeface="+mn-lt"/>
                  <a:cs typeface="Montserrat" pitchFamily="34" charset="0"/>
                </a:rPr>
                <a:t>Loan Amount &amp; Interest Rate</a:t>
              </a:r>
              <a:endParaRPr lang="ko-KR" altLang="en-US" sz="1400" b="1" dirty="0">
                <a:solidFill>
                  <a:schemeClr val="accent2"/>
                </a:solidFill>
                <a:latin typeface="+mn-lt"/>
                <a:cs typeface="Montserrat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81E3D6-7D20-40A1-8A5B-92747A777E91}"/>
                </a:ext>
              </a:extLst>
            </p:cNvPr>
            <p:cNvSpPr txBox="1"/>
            <p:nvPr/>
          </p:nvSpPr>
          <p:spPr>
            <a:xfrm>
              <a:off x="9583798" y="2764802"/>
              <a:ext cx="2080131" cy="1665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lt"/>
                  <a:cs typeface="Montserrat" pitchFamily="34" charset="0"/>
                </a:rPr>
                <a:t>Deling_2yrs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atin typeface="+mn-lt"/>
                  <a:cs typeface="Montserrat" pitchFamily="34" charset="0"/>
                </a:rPr>
                <a:t>earliest_cr_line</a:t>
              </a:r>
              <a:endParaRPr lang="en-US" altLang="ko-KR" sz="1200" dirty="0">
                <a:latin typeface="+mn-lt"/>
                <a:cs typeface="Montserrat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lt"/>
                  <a:cs typeface="Montserrat" pitchFamily="34" charset="0"/>
                </a:rPr>
                <a:t>inq_last_6mths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atin typeface="+mn-lt"/>
                  <a:cs typeface="Montserrat" pitchFamily="34" charset="0"/>
                </a:rPr>
                <a:t>total_acc</a:t>
              </a:r>
              <a:endParaRPr lang="en-US" altLang="ko-KR" sz="1200" dirty="0">
                <a:latin typeface="+mn-lt"/>
                <a:cs typeface="Montserrat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atin typeface="+mn-lt"/>
                  <a:cs typeface="Montserrat" pitchFamily="34" charset="0"/>
                </a:rPr>
                <a:t>total_pymnt_inv</a:t>
              </a:r>
              <a:endParaRPr lang="en-US" altLang="ko-KR" sz="1200" dirty="0">
                <a:latin typeface="+mn-lt"/>
                <a:cs typeface="Montserrat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atin typeface="+mn-lt"/>
                  <a:cs typeface="Montserrat" pitchFamily="34" charset="0"/>
                </a:rPr>
                <a:t>last_pymnt_d</a:t>
              </a:r>
              <a:endParaRPr lang="en-US" altLang="ko-KR" sz="1200" dirty="0">
                <a:latin typeface="+mn-lt"/>
                <a:cs typeface="Montserrat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atin typeface="+mn-lt"/>
                  <a:cs typeface="Montserrat" pitchFamily="34" charset="0"/>
                </a:rPr>
                <a:t>last_pymnt_amnt</a:t>
              </a:r>
              <a:endParaRPr lang="en-US" altLang="ko-KR" sz="1200" dirty="0">
                <a:latin typeface="+mn-lt"/>
                <a:cs typeface="Montserrat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atin typeface="+mn-lt"/>
                  <a:cs typeface="Montserrat" pitchFamily="34" charset="0"/>
                </a:rPr>
                <a:t>last_credit_pull_d</a:t>
              </a:r>
              <a:endParaRPr lang="en-US" altLang="ko-KR" sz="1200" dirty="0">
                <a:latin typeface="+mn-lt"/>
                <a:cs typeface="Montserrat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B96ABA-DCC2-44B6-B997-2B07D43C87CD}"/>
                </a:ext>
              </a:extLst>
            </p:cNvPr>
            <p:cNvSpPr txBox="1"/>
            <p:nvPr/>
          </p:nvSpPr>
          <p:spPr>
            <a:xfrm>
              <a:off x="9574751" y="2199365"/>
              <a:ext cx="1318989" cy="555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B0F0"/>
                  </a:solidFill>
                  <a:latin typeface="+mn-lt"/>
                  <a:cs typeface="Montserrat" pitchFamily="34" charset="0"/>
                </a:rPr>
                <a:t>Applicant Behaviors</a:t>
              </a:r>
              <a:endParaRPr lang="ko-KR" altLang="en-US" sz="1400" b="1" dirty="0">
                <a:solidFill>
                  <a:srgbClr val="00B0F0"/>
                </a:solidFill>
                <a:latin typeface="+mn-lt"/>
                <a:cs typeface="Montserrat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2EA8A42-F7E5-4C88-B39B-70DDAADFAF44}"/>
                </a:ext>
              </a:extLst>
            </p:cNvPr>
            <p:cNvGrpSpPr/>
            <p:nvPr/>
          </p:nvGrpSpPr>
          <p:grpSpPr>
            <a:xfrm>
              <a:off x="6375096" y="1106865"/>
              <a:ext cx="889609" cy="839597"/>
              <a:chOff x="5650196" y="3424030"/>
              <a:chExt cx="648294" cy="611848"/>
            </a:xfrm>
            <a:solidFill>
              <a:schemeClr val="bg1"/>
            </a:solidFill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D9C4ABE-A802-4B22-85FF-8BCDB68B49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1656" y="3880783"/>
                <a:ext cx="156645" cy="151993"/>
              </a:xfrm>
              <a:custGeom>
                <a:avLst/>
                <a:gdLst/>
                <a:ahLst/>
                <a:cxnLst>
                  <a:cxn ang="0">
                    <a:pos x="150" y="62"/>
                  </a:cxn>
                  <a:cxn ang="0">
                    <a:pos x="84" y="17"/>
                  </a:cxn>
                  <a:cxn ang="0">
                    <a:pos x="29" y="15"/>
                  </a:cxn>
                  <a:cxn ang="0">
                    <a:pos x="5" y="41"/>
                  </a:cxn>
                  <a:cxn ang="0">
                    <a:pos x="1" y="56"/>
                  </a:cxn>
                  <a:cxn ang="0">
                    <a:pos x="64" y="154"/>
                  </a:cxn>
                  <a:cxn ang="0">
                    <a:pos x="166" y="211"/>
                  </a:cxn>
                  <a:cxn ang="0">
                    <a:pos x="181" y="206"/>
                  </a:cxn>
                  <a:cxn ang="0">
                    <a:pos x="205" y="180"/>
                  </a:cxn>
                  <a:cxn ang="0">
                    <a:pos x="200" y="125"/>
                  </a:cxn>
                  <a:cxn ang="0">
                    <a:pos x="150" y="62"/>
                  </a:cxn>
                  <a:cxn ang="0">
                    <a:pos x="192" y="169"/>
                  </a:cxn>
                  <a:cxn ang="0">
                    <a:pos x="153" y="167"/>
                  </a:cxn>
                  <a:cxn ang="0">
                    <a:pos x="92" y="125"/>
                  </a:cxn>
                  <a:cxn ang="0">
                    <a:pos x="46" y="66"/>
                  </a:cxn>
                  <a:cxn ang="0">
                    <a:pos x="42" y="27"/>
                  </a:cxn>
                  <a:cxn ang="0">
                    <a:pos x="81" y="28"/>
                  </a:cxn>
                  <a:cxn ang="0">
                    <a:pos x="142" y="71"/>
                  </a:cxn>
                  <a:cxn ang="0">
                    <a:pos x="188" y="129"/>
                  </a:cxn>
                  <a:cxn ang="0">
                    <a:pos x="192" y="169"/>
                  </a:cxn>
                </a:cxnLst>
                <a:rect l="0" t="0" r="r" b="b"/>
                <a:pathLst>
                  <a:path w="218" h="212">
                    <a:moveTo>
                      <a:pt x="150" y="62"/>
                    </a:moveTo>
                    <a:cubicBezTo>
                      <a:pt x="131" y="44"/>
                      <a:pt x="108" y="28"/>
                      <a:pt x="84" y="17"/>
                    </a:cubicBezTo>
                    <a:cubicBezTo>
                      <a:pt x="69" y="10"/>
                      <a:pt x="43" y="0"/>
                      <a:pt x="29" y="15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1" y="45"/>
                      <a:pt x="0" y="50"/>
                      <a:pt x="1" y="56"/>
                    </a:cubicBezTo>
                    <a:cubicBezTo>
                      <a:pt x="8" y="92"/>
                      <a:pt x="38" y="130"/>
                      <a:pt x="64" y="154"/>
                    </a:cubicBezTo>
                    <a:cubicBezTo>
                      <a:pt x="90" y="179"/>
                      <a:pt x="129" y="206"/>
                      <a:pt x="166" y="211"/>
                    </a:cubicBezTo>
                    <a:cubicBezTo>
                      <a:pt x="172" y="212"/>
                      <a:pt x="176" y="211"/>
                      <a:pt x="181" y="206"/>
                    </a:cubicBezTo>
                    <a:cubicBezTo>
                      <a:pt x="205" y="180"/>
                      <a:pt x="205" y="180"/>
                      <a:pt x="205" y="180"/>
                    </a:cubicBezTo>
                    <a:cubicBezTo>
                      <a:pt x="218" y="165"/>
                      <a:pt x="208" y="141"/>
                      <a:pt x="200" y="125"/>
                    </a:cubicBezTo>
                    <a:cubicBezTo>
                      <a:pt x="187" y="102"/>
                      <a:pt x="170" y="80"/>
                      <a:pt x="150" y="62"/>
                    </a:cubicBezTo>
                    <a:close/>
                    <a:moveTo>
                      <a:pt x="192" y="169"/>
                    </a:moveTo>
                    <a:cubicBezTo>
                      <a:pt x="183" y="178"/>
                      <a:pt x="163" y="171"/>
                      <a:pt x="153" y="167"/>
                    </a:cubicBezTo>
                    <a:cubicBezTo>
                      <a:pt x="131" y="157"/>
                      <a:pt x="109" y="141"/>
                      <a:pt x="92" y="125"/>
                    </a:cubicBezTo>
                    <a:cubicBezTo>
                      <a:pt x="74" y="108"/>
                      <a:pt x="57" y="87"/>
                      <a:pt x="46" y="66"/>
                    </a:cubicBezTo>
                    <a:cubicBezTo>
                      <a:pt x="41" y="56"/>
                      <a:pt x="33" y="36"/>
                      <a:pt x="42" y="27"/>
                    </a:cubicBezTo>
                    <a:cubicBezTo>
                      <a:pt x="51" y="17"/>
                      <a:pt x="71" y="24"/>
                      <a:pt x="81" y="28"/>
                    </a:cubicBezTo>
                    <a:cubicBezTo>
                      <a:pt x="103" y="38"/>
                      <a:pt x="125" y="55"/>
                      <a:pt x="142" y="71"/>
                    </a:cubicBezTo>
                    <a:cubicBezTo>
                      <a:pt x="160" y="87"/>
                      <a:pt x="177" y="108"/>
                      <a:pt x="188" y="129"/>
                    </a:cubicBezTo>
                    <a:cubicBezTo>
                      <a:pt x="193" y="139"/>
                      <a:pt x="201" y="159"/>
                      <a:pt x="192" y="1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AE34AAD9-94D1-46C8-B376-BEDA78F1EE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5153" y="3798583"/>
                <a:ext cx="148890" cy="78323"/>
              </a:xfrm>
              <a:custGeom>
                <a:avLst/>
                <a:gdLst/>
                <a:ahLst/>
                <a:cxnLst>
                  <a:cxn ang="0">
                    <a:pos x="36" y="11"/>
                  </a:cxn>
                  <a:cxn ang="0">
                    <a:pos x="0" y="42"/>
                  </a:cxn>
                  <a:cxn ang="0">
                    <a:pos x="0" y="73"/>
                  </a:cxn>
                  <a:cxn ang="0">
                    <a:pos x="7" y="84"/>
                  </a:cxn>
                  <a:cxn ang="0">
                    <a:pos x="104" y="109"/>
                  </a:cxn>
                  <a:cxn ang="0">
                    <a:pos x="202" y="84"/>
                  </a:cxn>
                  <a:cxn ang="0">
                    <a:pos x="208" y="73"/>
                  </a:cxn>
                  <a:cxn ang="0">
                    <a:pos x="208" y="42"/>
                  </a:cxn>
                  <a:cxn ang="0">
                    <a:pos x="173" y="11"/>
                  </a:cxn>
                  <a:cxn ang="0">
                    <a:pos x="104" y="0"/>
                  </a:cxn>
                  <a:cxn ang="0">
                    <a:pos x="36" y="11"/>
                  </a:cxn>
                  <a:cxn ang="0">
                    <a:pos x="194" y="42"/>
                  </a:cxn>
                  <a:cxn ang="0">
                    <a:pos x="168" y="64"/>
                  </a:cxn>
                  <a:cxn ang="0">
                    <a:pos x="104" y="74"/>
                  </a:cxn>
                  <a:cxn ang="0">
                    <a:pos x="41" y="64"/>
                  </a:cxn>
                  <a:cxn ang="0">
                    <a:pos x="15" y="42"/>
                  </a:cxn>
                  <a:cxn ang="0">
                    <a:pos x="41" y="20"/>
                  </a:cxn>
                  <a:cxn ang="0">
                    <a:pos x="104" y="10"/>
                  </a:cxn>
                  <a:cxn ang="0">
                    <a:pos x="168" y="20"/>
                  </a:cxn>
                  <a:cxn ang="0">
                    <a:pos x="194" y="42"/>
                  </a:cxn>
                </a:cxnLst>
                <a:rect l="0" t="0" r="r" b="b"/>
                <a:pathLst>
                  <a:path w="208" h="109">
                    <a:moveTo>
                      <a:pt x="36" y="11"/>
                    </a:moveTo>
                    <a:cubicBezTo>
                      <a:pt x="22" y="15"/>
                      <a:pt x="0" y="25"/>
                      <a:pt x="0" y="4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8"/>
                      <a:pt x="2" y="81"/>
                      <a:pt x="7" y="84"/>
                    </a:cubicBezTo>
                    <a:cubicBezTo>
                      <a:pt x="32" y="103"/>
                      <a:pt x="73" y="109"/>
                      <a:pt x="104" y="109"/>
                    </a:cubicBezTo>
                    <a:cubicBezTo>
                      <a:pt x="135" y="109"/>
                      <a:pt x="176" y="103"/>
                      <a:pt x="202" y="84"/>
                    </a:cubicBezTo>
                    <a:cubicBezTo>
                      <a:pt x="206" y="81"/>
                      <a:pt x="208" y="78"/>
                      <a:pt x="208" y="73"/>
                    </a:cubicBezTo>
                    <a:cubicBezTo>
                      <a:pt x="208" y="42"/>
                      <a:pt x="208" y="42"/>
                      <a:pt x="208" y="42"/>
                    </a:cubicBezTo>
                    <a:cubicBezTo>
                      <a:pt x="208" y="25"/>
                      <a:pt x="187" y="15"/>
                      <a:pt x="173" y="11"/>
                    </a:cubicBezTo>
                    <a:cubicBezTo>
                      <a:pt x="151" y="3"/>
                      <a:pt x="127" y="0"/>
                      <a:pt x="104" y="0"/>
                    </a:cubicBezTo>
                    <a:cubicBezTo>
                      <a:pt x="81" y="0"/>
                      <a:pt x="57" y="3"/>
                      <a:pt x="36" y="11"/>
                    </a:cubicBezTo>
                    <a:close/>
                    <a:moveTo>
                      <a:pt x="194" y="42"/>
                    </a:moveTo>
                    <a:cubicBezTo>
                      <a:pt x="194" y="54"/>
                      <a:pt x="177" y="61"/>
                      <a:pt x="168" y="64"/>
                    </a:cubicBezTo>
                    <a:cubicBezTo>
                      <a:pt x="148" y="72"/>
                      <a:pt x="125" y="74"/>
                      <a:pt x="104" y="74"/>
                    </a:cubicBezTo>
                    <a:cubicBezTo>
                      <a:pt x="84" y="74"/>
                      <a:pt x="60" y="72"/>
                      <a:pt x="41" y="64"/>
                    </a:cubicBezTo>
                    <a:cubicBezTo>
                      <a:pt x="32" y="61"/>
                      <a:pt x="15" y="54"/>
                      <a:pt x="15" y="42"/>
                    </a:cubicBezTo>
                    <a:cubicBezTo>
                      <a:pt x="15" y="31"/>
                      <a:pt x="32" y="23"/>
                      <a:pt x="41" y="20"/>
                    </a:cubicBezTo>
                    <a:cubicBezTo>
                      <a:pt x="60" y="13"/>
                      <a:pt x="84" y="10"/>
                      <a:pt x="104" y="10"/>
                    </a:cubicBezTo>
                    <a:cubicBezTo>
                      <a:pt x="125" y="10"/>
                      <a:pt x="148" y="13"/>
                      <a:pt x="168" y="20"/>
                    </a:cubicBezTo>
                    <a:cubicBezTo>
                      <a:pt x="177" y="23"/>
                      <a:pt x="194" y="31"/>
                      <a:pt x="194" y="4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732B30CE-6224-4737-BB23-0C198766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9563" y="3847438"/>
                <a:ext cx="150441" cy="69017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0" y="59"/>
                  </a:cxn>
                  <a:cxn ang="0">
                    <a:pos x="7" y="71"/>
                  </a:cxn>
                  <a:cxn ang="0">
                    <a:pos x="104" y="96"/>
                  </a:cxn>
                  <a:cxn ang="0">
                    <a:pos x="202" y="71"/>
                  </a:cxn>
                  <a:cxn ang="0">
                    <a:pos x="209" y="59"/>
                  </a:cxn>
                  <a:cxn ang="0">
                    <a:pos x="209" y="37"/>
                  </a:cxn>
                  <a:cxn ang="0">
                    <a:pos x="184" y="43"/>
                  </a:cxn>
                  <a:cxn ang="0">
                    <a:pos x="168" y="51"/>
                  </a:cxn>
                  <a:cxn ang="0">
                    <a:pos x="104" y="61"/>
                  </a:cxn>
                  <a:cxn ang="0">
                    <a:pos x="41" y="51"/>
                  </a:cxn>
                  <a:cxn ang="0">
                    <a:pos x="15" y="29"/>
                  </a:cxn>
                  <a:cxn ang="0">
                    <a:pos x="30" y="11"/>
                  </a:cxn>
                  <a:cxn ang="0">
                    <a:pos x="29" y="5"/>
                  </a:cxn>
                  <a:cxn ang="0">
                    <a:pos x="29" y="0"/>
                  </a:cxn>
                  <a:cxn ang="0">
                    <a:pos x="0" y="29"/>
                  </a:cxn>
                </a:cxnLst>
                <a:rect l="0" t="0" r="r" b="b"/>
                <a:pathLst>
                  <a:path w="209" h="96">
                    <a:moveTo>
                      <a:pt x="0" y="29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5"/>
                      <a:pt x="2" y="68"/>
                      <a:pt x="7" y="71"/>
                    </a:cubicBezTo>
                    <a:cubicBezTo>
                      <a:pt x="32" y="90"/>
                      <a:pt x="73" y="96"/>
                      <a:pt x="104" y="96"/>
                    </a:cubicBezTo>
                    <a:cubicBezTo>
                      <a:pt x="135" y="96"/>
                      <a:pt x="176" y="90"/>
                      <a:pt x="202" y="71"/>
                    </a:cubicBezTo>
                    <a:cubicBezTo>
                      <a:pt x="206" y="68"/>
                      <a:pt x="209" y="65"/>
                      <a:pt x="209" y="59"/>
                    </a:cubicBezTo>
                    <a:cubicBezTo>
                      <a:pt x="209" y="37"/>
                      <a:pt x="209" y="37"/>
                      <a:pt x="209" y="37"/>
                    </a:cubicBezTo>
                    <a:cubicBezTo>
                      <a:pt x="201" y="40"/>
                      <a:pt x="192" y="42"/>
                      <a:pt x="184" y="43"/>
                    </a:cubicBezTo>
                    <a:cubicBezTo>
                      <a:pt x="178" y="47"/>
                      <a:pt x="172" y="50"/>
                      <a:pt x="168" y="51"/>
                    </a:cubicBezTo>
                    <a:cubicBezTo>
                      <a:pt x="148" y="58"/>
                      <a:pt x="125" y="61"/>
                      <a:pt x="104" y="61"/>
                    </a:cubicBezTo>
                    <a:cubicBezTo>
                      <a:pt x="84" y="61"/>
                      <a:pt x="60" y="58"/>
                      <a:pt x="41" y="51"/>
                    </a:cubicBezTo>
                    <a:cubicBezTo>
                      <a:pt x="32" y="48"/>
                      <a:pt x="15" y="40"/>
                      <a:pt x="15" y="29"/>
                    </a:cubicBezTo>
                    <a:cubicBezTo>
                      <a:pt x="15" y="21"/>
                      <a:pt x="22" y="15"/>
                      <a:pt x="30" y="11"/>
                    </a:cubicBezTo>
                    <a:cubicBezTo>
                      <a:pt x="29" y="9"/>
                      <a:pt x="29" y="7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5" y="5"/>
                      <a:pt x="0" y="14"/>
                      <a:pt x="0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A5A3D489-EF44-4101-BB87-FAA94CB2B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2746" y="3893966"/>
                <a:ext cx="170604" cy="80649"/>
              </a:xfrm>
              <a:custGeom>
                <a:avLst/>
                <a:gdLst/>
                <a:ahLst/>
                <a:cxnLst>
                  <a:cxn ang="0">
                    <a:pos x="196" y="0"/>
                  </a:cxn>
                  <a:cxn ang="0">
                    <a:pos x="189" y="10"/>
                  </a:cxn>
                  <a:cxn ang="0">
                    <a:pos x="192" y="10"/>
                  </a:cxn>
                  <a:cxn ang="0">
                    <a:pos x="221" y="36"/>
                  </a:cxn>
                  <a:cxn ang="0">
                    <a:pos x="192" y="61"/>
                  </a:cxn>
                  <a:cxn ang="0">
                    <a:pos x="119" y="72"/>
                  </a:cxn>
                  <a:cxn ang="0">
                    <a:pos x="47" y="61"/>
                  </a:cxn>
                  <a:cxn ang="0">
                    <a:pos x="17" y="36"/>
                  </a:cxn>
                  <a:cxn ang="0">
                    <a:pos x="20" y="28"/>
                  </a:cxn>
                  <a:cxn ang="0">
                    <a:pos x="5" y="22"/>
                  </a:cxn>
                  <a:cxn ang="0">
                    <a:pos x="0" y="36"/>
                  </a:cxn>
                  <a:cxn ang="0">
                    <a:pos x="0" y="71"/>
                  </a:cxn>
                  <a:cxn ang="0">
                    <a:pos x="8" y="84"/>
                  </a:cxn>
                  <a:cxn ang="0">
                    <a:pos x="119" y="112"/>
                  </a:cxn>
                  <a:cxn ang="0">
                    <a:pos x="230" y="84"/>
                  </a:cxn>
                  <a:cxn ang="0">
                    <a:pos x="238" y="71"/>
                  </a:cxn>
                  <a:cxn ang="0">
                    <a:pos x="238" y="36"/>
                  </a:cxn>
                  <a:cxn ang="0">
                    <a:pos x="197" y="0"/>
                  </a:cxn>
                  <a:cxn ang="0">
                    <a:pos x="196" y="0"/>
                  </a:cxn>
                </a:cxnLst>
                <a:rect l="0" t="0" r="r" b="b"/>
                <a:pathLst>
                  <a:path w="238" h="112">
                    <a:moveTo>
                      <a:pt x="196" y="0"/>
                    </a:moveTo>
                    <a:cubicBezTo>
                      <a:pt x="195" y="4"/>
                      <a:pt x="193" y="7"/>
                      <a:pt x="189" y="10"/>
                    </a:cubicBezTo>
                    <a:cubicBezTo>
                      <a:pt x="192" y="10"/>
                      <a:pt x="192" y="10"/>
                      <a:pt x="192" y="10"/>
                    </a:cubicBezTo>
                    <a:cubicBezTo>
                      <a:pt x="202" y="14"/>
                      <a:pt x="221" y="23"/>
                      <a:pt x="221" y="36"/>
                    </a:cubicBezTo>
                    <a:cubicBezTo>
                      <a:pt x="221" y="49"/>
                      <a:pt x="202" y="58"/>
                      <a:pt x="192" y="61"/>
                    </a:cubicBezTo>
                    <a:cubicBezTo>
                      <a:pt x="169" y="69"/>
                      <a:pt x="143" y="72"/>
                      <a:pt x="119" y="72"/>
                    </a:cubicBezTo>
                    <a:cubicBezTo>
                      <a:pt x="96" y="72"/>
                      <a:pt x="69" y="69"/>
                      <a:pt x="47" y="61"/>
                    </a:cubicBezTo>
                    <a:cubicBezTo>
                      <a:pt x="37" y="58"/>
                      <a:pt x="17" y="49"/>
                      <a:pt x="17" y="36"/>
                    </a:cubicBezTo>
                    <a:cubicBezTo>
                      <a:pt x="17" y="33"/>
                      <a:pt x="18" y="30"/>
                      <a:pt x="20" y="28"/>
                    </a:cubicBezTo>
                    <a:cubicBezTo>
                      <a:pt x="15" y="26"/>
                      <a:pt x="10" y="24"/>
                      <a:pt x="5" y="22"/>
                    </a:cubicBezTo>
                    <a:cubicBezTo>
                      <a:pt x="2" y="26"/>
                      <a:pt x="0" y="31"/>
                      <a:pt x="0" y="36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7"/>
                      <a:pt x="3" y="81"/>
                      <a:pt x="8" y="84"/>
                    </a:cubicBezTo>
                    <a:cubicBezTo>
                      <a:pt x="37" y="105"/>
                      <a:pt x="84" y="112"/>
                      <a:pt x="119" y="112"/>
                    </a:cubicBezTo>
                    <a:cubicBezTo>
                      <a:pt x="154" y="112"/>
                      <a:pt x="201" y="105"/>
                      <a:pt x="230" y="84"/>
                    </a:cubicBezTo>
                    <a:cubicBezTo>
                      <a:pt x="235" y="81"/>
                      <a:pt x="238" y="77"/>
                      <a:pt x="238" y="71"/>
                    </a:cubicBezTo>
                    <a:cubicBezTo>
                      <a:pt x="238" y="36"/>
                      <a:pt x="238" y="36"/>
                      <a:pt x="238" y="36"/>
                    </a:cubicBezTo>
                    <a:cubicBezTo>
                      <a:pt x="238" y="16"/>
                      <a:pt x="213" y="6"/>
                      <a:pt x="197" y="0"/>
                    </a:cubicBezTo>
                    <a:lnTo>
                      <a:pt x="19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39CAAD57-741A-4F9F-B7E5-44519C761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332" y="3936617"/>
                <a:ext cx="96158" cy="70568"/>
              </a:xfrm>
              <a:custGeom>
                <a:avLst/>
                <a:gdLst/>
                <a:ahLst/>
                <a:cxnLst>
                  <a:cxn ang="0">
                    <a:pos x="102" y="9"/>
                  </a:cxn>
                  <a:cxn ang="0">
                    <a:pos x="51" y="0"/>
                  </a:cxn>
                  <a:cxn ang="0">
                    <a:pos x="51" y="9"/>
                  </a:cxn>
                  <a:cxn ang="0">
                    <a:pos x="97" y="17"/>
                  </a:cxn>
                  <a:cxn ang="0">
                    <a:pos x="121" y="37"/>
                  </a:cxn>
                  <a:cxn ang="0">
                    <a:pos x="97" y="58"/>
                  </a:cxn>
                  <a:cxn ang="0">
                    <a:pos x="40" y="66"/>
                  </a:cxn>
                  <a:cxn ang="0">
                    <a:pos x="0" y="62"/>
                  </a:cxn>
                  <a:cxn ang="0">
                    <a:pos x="0" y="90"/>
                  </a:cxn>
                  <a:cxn ang="0">
                    <a:pos x="0" y="94"/>
                  </a:cxn>
                  <a:cxn ang="0">
                    <a:pos x="40" y="98"/>
                  </a:cxn>
                  <a:cxn ang="0">
                    <a:pos x="128" y="76"/>
                  </a:cxn>
                  <a:cxn ang="0">
                    <a:pos x="134" y="65"/>
                  </a:cxn>
                  <a:cxn ang="0">
                    <a:pos x="134" y="38"/>
                  </a:cxn>
                  <a:cxn ang="0">
                    <a:pos x="102" y="9"/>
                  </a:cxn>
                </a:cxnLst>
                <a:rect l="0" t="0" r="r" b="b"/>
                <a:pathLst>
                  <a:path w="134" h="98">
                    <a:moveTo>
                      <a:pt x="102" y="9"/>
                    </a:moveTo>
                    <a:cubicBezTo>
                      <a:pt x="86" y="3"/>
                      <a:pt x="68" y="1"/>
                      <a:pt x="51" y="0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66" y="10"/>
                      <a:pt x="83" y="12"/>
                      <a:pt x="97" y="17"/>
                    </a:cubicBezTo>
                    <a:cubicBezTo>
                      <a:pt x="105" y="20"/>
                      <a:pt x="121" y="27"/>
                      <a:pt x="121" y="37"/>
                    </a:cubicBezTo>
                    <a:cubicBezTo>
                      <a:pt x="121" y="48"/>
                      <a:pt x="105" y="55"/>
                      <a:pt x="97" y="58"/>
                    </a:cubicBezTo>
                    <a:cubicBezTo>
                      <a:pt x="80" y="64"/>
                      <a:pt x="58" y="66"/>
                      <a:pt x="40" y="66"/>
                    </a:cubicBezTo>
                    <a:cubicBezTo>
                      <a:pt x="27" y="66"/>
                      <a:pt x="13" y="65"/>
                      <a:pt x="0" y="62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2"/>
                      <a:pt x="0" y="93"/>
                      <a:pt x="0" y="94"/>
                    </a:cubicBezTo>
                    <a:cubicBezTo>
                      <a:pt x="13" y="97"/>
                      <a:pt x="27" y="98"/>
                      <a:pt x="40" y="98"/>
                    </a:cubicBezTo>
                    <a:cubicBezTo>
                      <a:pt x="68" y="98"/>
                      <a:pt x="105" y="92"/>
                      <a:pt x="128" y="76"/>
                    </a:cubicBezTo>
                    <a:cubicBezTo>
                      <a:pt x="132" y="73"/>
                      <a:pt x="134" y="70"/>
                      <a:pt x="134" y="65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22"/>
                      <a:pt x="114" y="13"/>
                      <a:pt x="102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778EE001-243F-4D4B-8C4F-F51CD732F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037" y="3938944"/>
                <a:ext cx="193093" cy="96934"/>
              </a:xfrm>
              <a:custGeom>
                <a:avLst/>
                <a:gdLst/>
                <a:ahLst/>
                <a:cxnLst>
                  <a:cxn ang="0">
                    <a:pos x="216" y="77"/>
                  </a:cxn>
                  <a:cxn ang="0">
                    <a:pos x="135" y="89"/>
                  </a:cxn>
                  <a:cxn ang="0">
                    <a:pos x="53" y="77"/>
                  </a:cxn>
                  <a:cxn ang="0">
                    <a:pos x="19" y="48"/>
                  </a:cxn>
                  <a:cxn ang="0">
                    <a:pos x="53" y="19"/>
                  </a:cxn>
                  <a:cxn ang="0">
                    <a:pos x="77" y="13"/>
                  </a:cxn>
                  <a:cxn ang="0">
                    <a:pos x="76" y="9"/>
                  </a:cxn>
                  <a:cxn ang="0">
                    <a:pos x="76" y="0"/>
                  </a:cxn>
                  <a:cxn ang="0">
                    <a:pos x="46" y="8"/>
                  </a:cxn>
                  <a:cxn ang="0">
                    <a:pos x="0" y="48"/>
                  </a:cxn>
                  <a:cxn ang="0">
                    <a:pos x="0" y="87"/>
                  </a:cxn>
                  <a:cxn ang="0">
                    <a:pos x="9" y="103"/>
                  </a:cxn>
                  <a:cxn ang="0">
                    <a:pos x="135" y="135"/>
                  </a:cxn>
                  <a:cxn ang="0">
                    <a:pos x="260" y="103"/>
                  </a:cxn>
                  <a:cxn ang="0">
                    <a:pos x="269" y="87"/>
                  </a:cxn>
                  <a:cxn ang="0">
                    <a:pos x="269" y="49"/>
                  </a:cxn>
                  <a:cxn ang="0">
                    <a:pos x="249" y="53"/>
                  </a:cxn>
                  <a:cxn ang="0">
                    <a:pos x="216" y="77"/>
                  </a:cxn>
                </a:cxnLst>
                <a:rect l="0" t="0" r="r" b="b"/>
                <a:pathLst>
                  <a:path w="269" h="135">
                    <a:moveTo>
                      <a:pt x="216" y="77"/>
                    </a:moveTo>
                    <a:cubicBezTo>
                      <a:pt x="191" y="86"/>
                      <a:pt x="161" y="89"/>
                      <a:pt x="135" y="89"/>
                    </a:cubicBezTo>
                    <a:cubicBezTo>
                      <a:pt x="108" y="89"/>
                      <a:pt x="78" y="86"/>
                      <a:pt x="53" y="77"/>
                    </a:cubicBezTo>
                    <a:cubicBezTo>
                      <a:pt x="41" y="73"/>
                      <a:pt x="19" y="63"/>
                      <a:pt x="19" y="48"/>
                    </a:cubicBezTo>
                    <a:cubicBezTo>
                      <a:pt x="19" y="33"/>
                      <a:pt x="41" y="23"/>
                      <a:pt x="53" y="19"/>
                    </a:cubicBezTo>
                    <a:cubicBezTo>
                      <a:pt x="60" y="17"/>
                      <a:pt x="68" y="14"/>
                      <a:pt x="77" y="13"/>
                    </a:cubicBezTo>
                    <a:cubicBezTo>
                      <a:pt x="76" y="11"/>
                      <a:pt x="76" y="10"/>
                      <a:pt x="76" y="9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66" y="2"/>
                      <a:pt x="56" y="4"/>
                      <a:pt x="46" y="8"/>
                    </a:cubicBezTo>
                    <a:cubicBezTo>
                      <a:pt x="28" y="14"/>
                      <a:pt x="1" y="26"/>
                      <a:pt x="0" y="48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95"/>
                      <a:pt x="3" y="99"/>
                      <a:pt x="9" y="103"/>
                    </a:cubicBezTo>
                    <a:cubicBezTo>
                      <a:pt x="42" y="127"/>
                      <a:pt x="95" y="135"/>
                      <a:pt x="135" y="135"/>
                    </a:cubicBezTo>
                    <a:cubicBezTo>
                      <a:pt x="174" y="135"/>
                      <a:pt x="227" y="127"/>
                      <a:pt x="260" y="103"/>
                    </a:cubicBezTo>
                    <a:cubicBezTo>
                      <a:pt x="266" y="99"/>
                      <a:pt x="269" y="95"/>
                      <a:pt x="269" y="87"/>
                    </a:cubicBezTo>
                    <a:cubicBezTo>
                      <a:pt x="269" y="49"/>
                      <a:pt x="269" y="49"/>
                      <a:pt x="269" y="49"/>
                    </a:cubicBezTo>
                    <a:cubicBezTo>
                      <a:pt x="262" y="51"/>
                      <a:pt x="256" y="52"/>
                      <a:pt x="249" y="53"/>
                    </a:cubicBezTo>
                    <a:cubicBezTo>
                      <a:pt x="245" y="65"/>
                      <a:pt x="226" y="73"/>
                      <a:pt x="216" y="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F5636F93-562F-4242-AA2B-75B3A0963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189" y="3501578"/>
                <a:ext cx="189215" cy="65915"/>
              </a:xfrm>
              <a:custGeom>
                <a:avLst/>
                <a:gdLst/>
                <a:ahLst/>
                <a:cxnLst>
                  <a:cxn ang="0">
                    <a:pos x="1" y="70"/>
                  </a:cxn>
                  <a:cxn ang="0">
                    <a:pos x="4" y="78"/>
                  </a:cxn>
                  <a:cxn ang="0">
                    <a:pos x="24" y="91"/>
                  </a:cxn>
                  <a:cxn ang="0">
                    <a:pos x="36" y="85"/>
                  </a:cxn>
                  <a:cxn ang="0">
                    <a:pos x="50" y="69"/>
                  </a:cxn>
                  <a:cxn ang="0">
                    <a:pos x="70" y="77"/>
                  </a:cxn>
                  <a:cxn ang="0">
                    <a:pos x="90" y="68"/>
                  </a:cxn>
                  <a:cxn ang="0">
                    <a:pos x="243" y="70"/>
                  </a:cxn>
                  <a:cxn ang="0">
                    <a:pos x="262" y="58"/>
                  </a:cxn>
                  <a:cxn ang="0">
                    <a:pos x="250" y="39"/>
                  </a:cxn>
                  <a:cxn ang="0">
                    <a:pos x="93" y="36"/>
                  </a:cxn>
                  <a:cxn ang="0">
                    <a:pos x="70" y="23"/>
                  </a:cxn>
                  <a:cxn ang="0">
                    <a:pos x="63" y="24"/>
                  </a:cxn>
                  <a:cxn ang="0">
                    <a:pos x="18" y="1"/>
                  </a:cxn>
                  <a:cxn ang="0">
                    <a:pos x="3" y="8"/>
                  </a:cxn>
                  <a:cxn ang="0">
                    <a:pos x="2" y="30"/>
                  </a:cxn>
                  <a:cxn ang="0">
                    <a:pos x="13" y="41"/>
                  </a:cxn>
                  <a:cxn ang="0">
                    <a:pos x="33" y="40"/>
                  </a:cxn>
                  <a:cxn ang="0">
                    <a:pos x="37" y="41"/>
                  </a:cxn>
                  <a:cxn ang="0">
                    <a:pos x="1" y="70"/>
                  </a:cxn>
                </a:cxnLst>
                <a:rect l="0" t="0" r="r" b="b"/>
                <a:pathLst>
                  <a:path w="264" h="92">
                    <a:moveTo>
                      <a:pt x="1" y="70"/>
                    </a:moveTo>
                    <a:cubicBezTo>
                      <a:pt x="1" y="73"/>
                      <a:pt x="2" y="75"/>
                      <a:pt x="4" y="78"/>
                    </a:cubicBezTo>
                    <a:cubicBezTo>
                      <a:pt x="8" y="83"/>
                      <a:pt x="18" y="89"/>
                      <a:pt x="24" y="91"/>
                    </a:cubicBezTo>
                    <a:cubicBezTo>
                      <a:pt x="30" y="92"/>
                      <a:pt x="33" y="91"/>
                      <a:pt x="36" y="85"/>
                    </a:cubicBezTo>
                    <a:cubicBezTo>
                      <a:pt x="39" y="79"/>
                      <a:pt x="43" y="72"/>
                      <a:pt x="50" y="69"/>
                    </a:cubicBezTo>
                    <a:cubicBezTo>
                      <a:pt x="55" y="74"/>
                      <a:pt x="62" y="77"/>
                      <a:pt x="70" y="77"/>
                    </a:cubicBezTo>
                    <a:cubicBezTo>
                      <a:pt x="78" y="77"/>
                      <a:pt x="85" y="74"/>
                      <a:pt x="90" y="68"/>
                    </a:cubicBezTo>
                    <a:cubicBezTo>
                      <a:pt x="141" y="59"/>
                      <a:pt x="192" y="59"/>
                      <a:pt x="243" y="70"/>
                    </a:cubicBezTo>
                    <a:cubicBezTo>
                      <a:pt x="252" y="72"/>
                      <a:pt x="260" y="66"/>
                      <a:pt x="262" y="58"/>
                    </a:cubicBezTo>
                    <a:cubicBezTo>
                      <a:pt x="264" y="49"/>
                      <a:pt x="258" y="41"/>
                      <a:pt x="250" y="39"/>
                    </a:cubicBezTo>
                    <a:cubicBezTo>
                      <a:pt x="198" y="28"/>
                      <a:pt x="145" y="27"/>
                      <a:pt x="93" y="36"/>
                    </a:cubicBezTo>
                    <a:cubicBezTo>
                      <a:pt x="88" y="28"/>
                      <a:pt x="79" y="23"/>
                      <a:pt x="70" y="23"/>
                    </a:cubicBezTo>
                    <a:cubicBezTo>
                      <a:pt x="68" y="23"/>
                      <a:pt x="65" y="23"/>
                      <a:pt x="63" y="24"/>
                    </a:cubicBezTo>
                    <a:cubicBezTo>
                      <a:pt x="51" y="12"/>
                      <a:pt x="35" y="4"/>
                      <a:pt x="18" y="1"/>
                    </a:cubicBezTo>
                    <a:cubicBezTo>
                      <a:pt x="12" y="0"/>
                      <a:pt x="5" y="1"/>
                      <a:pt x="3" y="8"/>
                    </a:cubicBezTo>
                    <a:cubicBezTo>
                      <a:pt x="1" y="14"/>
                      <a:pt x="1" y="24"/>
                      <a:pt x="2" y="30"/>
                    </a:cubicBezTo>
                    <a:cubicBezTo>
                      <a:pt x="3" y="37"/>
                      <a:pt x="5" y="40"/>
                      <a:pt x="13" y="41"/>
                    </a:cubicBezTo>
                    <a:cubicBezTo>
                      <a:pt x="20" y="41"/>
                      <a:pt x="26" y="40"/>
                      <a:pt x="33" y="40"/>
                    </a:cubicBezTo>
                    <a:cubicBezTo>
                      <a:pt x="34" y="40"/>
                      <a:pt x="35" y="41"/>
                      <a:pt x="37" y="41"/>
                    </a:cubicBezTo>
                    <a:cubicBezTo>
                      <a:pt x="21" y="45"/>
                      <a:pt x="0" y="55"/>
                      <a:pt x="1" y="7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DA8E0559-FC91-4A35-8B86-6689F2AFF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9819" y="3424030"/>
                <a:ext cx="140361" cy="94608"/>
              </a:xfrm>
              <a:custGeom>
                <a:avLst/>
                <a:gdLst/>
                <a:ahLst/>
                <a:cxnLst>
                  <a:cxn ang="0">
                    <a:pos x="27" y="132"/>
                  </a:cxn>
                  <a:cxn ang="0">
                    <a:pos x="167" y="132"/>
                  </a:cxn>
                  <a:cxn ang="0">
                    <a:pos x="186" y="48"/>
                  </a:cxn>
                  <a:cxn ang="0">
                    <a:pos x="93" y="22"/>
                  </a:cxn>
                  <a:cxn ang="0">
                    <a:pos x="8" y="47"/>
                  </a:cxn>
                  <a:cxn ang="0">
                    <a:pos x="27" y="132"/>
                  </a:cxn>
                </a:cxnLst>
                <a:rect l="0" t="0" r="r" b="b"/>
                <a:pathLst>
                  <a:path w="196" h="132">
                    <a:moveTo>
                      <a:pt x="27" y="132"/>
                    </a:moveTo>
                    <a:cubicBezTo>
                      <a:pt x="74" y="124"/>
                      <a:pt x="121" y="124"/>
                      <a:pt x="167" y="132"/>
                    </a:cubicBezTo>
                    <a:cubicBezTo>
                      <a:pt x="186" y="48"/>
                      <a:pt x="186" y="48"/>
                      <a:pt x="186" y="48"/>
                    </a:cubicBezTo>
                    <a:cubicBezTo>
                      <a:pt x="196" y="4"/>
                      <a:pt x="119" y="42"/>
                      <a:pt x="93" y="22"/>
                    </a:cubicBezTo>
                    <a:cubicBezTo>
                      <a:pt x="65" y="0"/>
                      <a:pt x="0" y="13"/>
                      <a:pt x="8" y="47"/>
                    </a:cubicBezTo>
                    <a:lnTo>
                      <a:pt x="27" y="1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CC0A603A-A9E7-43D2-A18C-05FD340D83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3868" y="3551208"/>
                <a:ext cx="460630" cy="424184"/>
              </a:xfrm>
              <a:custGeom>
                <a:avLst/>
                <a:gdLst/>
                <a:ahLst/>
                <a:cxnLst>
                  <a:cxn ang="0">
                    <a:pos x="430" y="535"/>
                  </a:cxn>
                  <a:cxn ang="0">
                    <a:pos x="460" y="527"/>
                  </a:cxn>
                  <a:cxn ang="0">
                    <a:pos x="460" y="513"/>
                  </a:cxn>
                  <a:cxn ang="0">
                    <a:pos x="463" y="498"/>
                  </a:cxn>
                  <a:cxn ang="0">
                    <a:pos x="454" y="492"/>
                  </a:cxn>
                  <a:cxn ang="0">
                    <a:pos x="442" y="471"/>
                  </a:cxn>
                  <a:cxn ang="0">
                    <a:pos x="442" y="441"/>
                  </a:cxn>
                  <a:cxn ang="0">
                    <a:pos x="477" y="402"/>
                  </a:cxn>
                  <a:cxn ang="0">
                    <a:pos x="477" y="386"/>
                  </a:cxn>
                  <a:cxn ang="0">
                    <a:pos x="520" y="345"/>
                  </a:cxn>
                  <a:cxn ang="0">
                    <a:pos x="592" y="333"/>
                  </a:cxn>
                  <a:cxn ang="0">
                    <a:pos x="641" y="338"/>
                  </a:cxn>
                  <a:cxn ang="0">
                    <a:pos x="607" y="225"/>
                  </a:cxn>
                  <a:cxn ang="0">
                    <a:pos x="407" y="12"/>
                  </a:cxn>
                  <a:cxn ang="0">
                    <a:pos x="248" y="12"/>
                  </a:cxn>
                  <a:cxn ang="0">
                    <a:pos x="47" y="224"/>
                  </a:cxn>
                  <a:cxn ang="0">
                    <a:pos x="15" y="441"/>
                  </a:cxn>
                  <a:cxn ang="0">
                    <a:pos x="32" y="434"/>
                  </a:cxn>
                  <a:cxn ang="0">
                    <a:pos x="174" y="434"/>
                  </a:cxn>
                  <a:cxn ang="0">
                    <a:pos x="209" y="456"/>
                  </a:cxn>
                  <a:cxn ang="0">
                    <a:pos x="237" y="465"/>
                  </a:cxn>
                  <a:cxn ang="0">
                    <a:pos x="307" y="513"/>
                  </a:cxn>
                  <a:cxn ang="0">
                    <a:pos x="359" y="581"/>
                  </a:cxn>
                  <a:cxn ang="0">
                    <a:pos x="363" y="590"/>
                  </a:cxn>
                  <a:cxn ang="0">
                    <a:pos x="376" y="589"/>
                  </a:cxn>
                  <a:cxn ang="0">
                    <a:pos x="376" y="587"/>
                  </a:cxn>
                  <a:cxn ang="0">
                    <a:pos x="430" y="535"/>
                  </a:cxn>
                  <a:cxn ang="0">
                    <a:pos x="357" y="450"/>
                  </a:cxn>
                  <a:cxn ang="0">
                    <a:pos x="357" y="479"/>
                  </a:cxn>
                  <a:cxn ang="0">
                    <a:pos x="296" y="479"/>
                  </a:cxn>
                  <a:cxn ang="0">
                    <a:pos x="296" y="450"/>
                  </a:cxn>
                  <a:cxn ang="0">
                    <a:pos x="244" y="429"/>
                  </a:cxn>
                  <a:cxn ang="0">
                    <a:pos x="218" y="361"/>
                  </a:cxn>
                  <a:cxn ang="0">
                    <a:pos x="218" y="347"/>
                  </a:cxn>
                  <a:cxn ang="0">
                    <a:pos x="306" y="347"/>
                  </a:cxn>
                  <a:cxn ang="0">
                    <a:pos x="306" y="365"/>
                  </a:cxn>
                  <a:cxn ang="0">
                    <a:pos x="309" y="401"/>
                  </a:cxn>
                  <a:cxn ang="0">
                    <a:pos x="322" y="408"/>
                  </a:cxn>
                  <a:cxn ang="0">
                    <a:pos x="340" y="388"/>
                  </a:cxn>
                  <a:cxn ang="0">
                    <a:pos x="336" y="354"/>
                  </a:cxn>
                  <a:cxn ang="0">
                    <a:pos x="307" y="331"/>
                  </a:cxn>
                  <a:cxn ang="0">
                    <a:pos x="235" y="286"/>
                  </a:cxn>
                  <a:cxn ang="0">
                    <a:pos x="239" y="183"/>
                  </a:cxn>
                  <a:cxn ang="0">
                    <a:pos x="296" y="162"/>
                  </a:cxn>
                  <a:cxn ang="0">
                    <a:pos x="296" y="138"/>
                  </a:cxn>
                  <a:cxn ang="0">
                    <a:pos x="357" y="138"/>
                  </a:cxn>
                  <a:cxn ang="0">
                    <a:pos x="357" y="162"/>
                  </a:cxn>
                  <a:cxn ang="0">
                    <a:pos x="428" y="233"/>
                  </a:cxn>
                  <a:cxn ang="0">
                    <a:pos x="427" y="247"/>
                  </a:cxn>
                  <a:cxn ang="0">
                    <a:pos x="339" y="247"/>
                  </a:cxn>
                  <a:cxn ang="0">
                    <a:pos x="339" y="235"/>
                  </a:cxn>
                  <a:cxn ang="0">
                    <a:pos x="336" y="210"/>
                  </a:cxn>
                  <a:cxn ang="0">
                    <a:pos x="323" y="204"/>
                  </a:cxn>
                  <a:cxn ang="0">
                    <a:pos x="307" y="224"/>
                  </a:cxn>
                  <a:cxn ang="0">
                    <a:pos x="315" y="248"/>
                  </a:cxn>
                  <a:cxn ang="0">
                    <a:pos x="363" y="274"/>
                  </a:cxn>
                  <a:cxn ang="0">
                    <a:pos x="409" y="299"/>
                  </a:cxn>
                  <a:cxn ang="0">
                    <a:pos x="438" y="364"/>
                  </a:cxn>
                  <a:cxn ang="0">
                    <a:pos x="415" y="425"/>
                  </a:cxn>
                  <a:cxn ang="0">
                    <a:pos x="357" y="450"/>
                  </a:cxn>
                </a:cxnLst>
                <a:rect l="0" t="0" r="r" b="b"/>
                <a:pathLst>
                  <a:path w="641" h="590">
                    <a:moveTo>
                      <a:pt x="430" y="535"/>
                    </a:moveTo>
                    <a:cubicBezTo>
                      <a:pt x="440" y="531"/>
                      <a:pt x="450" y="529"/>
                      <a:pt x="460" y="527"/>
                    </a:cubicBezTo>
                    <a:cubicBezTo>
                      <a:pt x="460" y="513"/>
                      <a:pt x="460" y="513"/>
                      <a:pt x="460" y="513"/>
                    </a:cubicBezTo>
                    <a:cubicBezTo>
                      <a:pt x="460" y="508"/>
                      <a:pt x="461" y="503"/>
                      <a:pt x="463" y="498"/>
                    </a:cubicBezTo>
                    <a:cubicBezTo>
                      <a:pt x="460" y="496"/>
                      <a:pt x="457" y="494"/>
                      <a:pt x="454" y="492"/>
                    </a:cubicBezTo>
                    <a:cubicBezTo>
                      <a:pt x="446" y="487"/>
                      <a:pt x="442" y="480"/>
                      <a:pt x="442" y="471"/>
                    </a:cubicBezTo>
                    <a:cubicBezTo>
                      <a:pt x="442" y="441"/>
                      <a:pt x="442" y="441"/>
                      <a:pt x="442" y="441"/>
                    </a:cubicBezTo>
                    <a:cubicBezTo>
                      <a:pt x="442" y="421"/>
                      <a:pt x="460" y="409"/>
                      <a:pt x="477" y="402"/>
                    </a:cubicBezTo>
                    <a:cubicBezTo>
                      <a:pt x="477" y="386"/>
                      <a:pt x="477" y="386"/>
                      <a:pt x="477" y="386"/>
                    </a:cubicBezTo>
                    <a:cubicBezTo>
                      <a:pt x="477" y="363"/>
                      <a:pt x="501" y="351"/>
                      <a:pt x="520" y="345"/>
                    </a:cubicBezTo>
                    <a:cubicBezTo>
                      <a:pt x="543" y="337"/>
                      <a:pt x="568" y="333"/>
                      <a:pt x="592" y="333"/>
                    </a:cubicBezTo>
                    <a:cubicBezTo>
                      <a:pt x="608" y="333"/>
                      <a:pt x="625" y="335"/>
                      <a:pt x="641" y="338"/>
                    </a:cubicBezTo>
                    <a:cubicBezTo>
                      <a:pt x="636" y="300"/>
                      <a:pt x="624" y="261"/>
                      <a:pt x="607" y="225"/>
                    </a:cubicBezTo>
                    <a:cubicBezTo>
                      <a:pt x="558" y="121"/>
                      <a:pt x="481" y="91"/>
                      <a:pt x="407" y="12"/>
                    </a:cubicBezTo>
                    <a:cubicBezTo>
                      <a:pt x="354" y="1"/>
                      <a:pt x="301" y="0"/>
                      <a:pt x="248" y="12"/>
                    </a:cubicBezTo>
                    <a:cubicBezTo>
                      <a:pt x="174" y="91"/>
                      <a:pt x="97" y="120"/>
                      <a:pt x="47" y="224"/>
                    </a:cubicBezTo>
                    <a:cubicBezTo>
                      <a:pt x="14" y="293"/>
                      <a:pt x="0" y="373"/>
                      <a:pt x="15" y="441"/>
                    </a:cubicBezTo>
                    <a:cubicBezTo>
                      <a:pt x="21" y="438"/>
                      <a:pt x="26" y="436"/>
                      <a:pt x="32" y="434"/>
                    </a:cubicBezTo>
                    <a:cubicBezTo>
                      <a:pt x="74" y="419"/>
                      <a:pt x="131" y="419"/>
                      <a:pt x="174" y="434"/>
                    </a:cubicBezTo>
                    <a:cubicBezTo>
                      <a:pt x="186" y="438"/>
                      <a:pt x="201" y="445"/>
                      <a:pt x="209" y="456"/>
                    </a:cubicBezTo>
                    <a:cubicBezTo>
                      <a:pt x="219" y="458"/>
                      <a:pt x="228" y="462"/>
                      <a:pt x="237" y="465"/>
                    </a:cubicBezTo>
                    <a:cubicBezTo>
                      <a:pt x="262" y="477"/>
                      <a:pt x="286" y="494"/>
                      <a:pt x="307" y="513"/>
                    </a:cubicBezTo>
                    <a:cubicBezTo>
                      <a:pt x="327" y="533"/>
                      <a:pt x="346" y="556"/>
                      <a:pt x="359" y="581"/>
                    </a:cubicBezTo>
                    <a:cubicBezTo>
                      <a:pt x="361" y="583"/>
                      <a:pt x="362" y="586"/>
                      <a:pt x="363" y="590"/>
                    </a:cubicBezTo>
                    <a:cubicBezTo>
                      <a:pt x="376" y="589"/>
                      <a:pt x="376" y="589"/>
                      <a:pt x="376" y="589"/>
                    </a:cubicBezTo>
                    <a:cubicBezTo>
                      <a:pt x="376" y="587"/>
                      <a:pt x="376" y="587"/>
                      <a:pt x="376" y="587"/>
                    </a:cubicBezTo>
                    <a:cubicBezTo>
                      <a:pt x="376" y="558"/>
                      <a:pt x="406" y="543"/>
                      <a:pt x="430" y="535"/>
                    </a:cubicBezTo>
                    <a:close/>
                    <a:moveTo>
                      <a:pt x="357" y="450"/>
                    </a:move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37" y="479"/>
                      <a:pt x="316" y="479"/>
                      <a:pt x="296" y="479"/>
                    </a:cubicBezTo>
                    <a:cubicBezTo>
                      <a:pt x="296" y="450"/>
                      <a:pt x="296" y="450"/>
                      <a:pt x="296" y="450"/>
                    </a:cubicBezTo>
                    <a:cubicBezTo>
                      <a:pt x="276" y="447"/>
                      <a:pt x="259" y="440"/>
                      <a:pt x="244" y="429"/>
                    </a:cubicBezTo>
                    <a:cubicBezTo>
                      <a:pt x="226" y="416"/>
                      <a:pt x="218" y="393"/>
                      <a:pt x="218" y="361"/>
                    </a:cubicBezTo>
                    <a:cubicBezTo>
                      <a:pt x="218" y="347"/>
                      <a:pt x="218" y="347"/>
                      <a:pt x="218" y="347"/>
                    </a:cubicBezTo>
                    <a:cubicBezTo>
                      <a:pt x="306" y="347"/>
                      <a:pt x="306" y="347"/>
                      <a:pt x="306" y="347"/>
                    </a:cubicBezTo>
                    <a:cubicBezTo>
                      <a:pt x="306" y="365"/>
                      <a:pt x="306" y="365"/>
                      <a:pt x="306" y="365"/>
                    </a:cubicBezTo>
                    <a:cubicBezTo>
                      <a:pt x="306" y="384"/>
                      <a:pt x="307" y="396"/>
                      <a:pt x="309" y="401"/>
                    </a:cubicBezTo>
                    <a:cubicBezTo>
                      <a:pt x="311" y="406"/>
                      <a:pt x="315" y="408"/>
                      <a:pt x="322" y="408"/>
                    </a:cubicBezTo>
                    <a:cubicBezTo>
                      <a:pt x="334" y="408"/>
                      <a:pt x="340" y="401"/>
                      <a:pt x="340" y="388"/>
                    </a:cubicBezTo>
                    <a:cubicBezTo>
                      <a:pt x="340" y="372"/>
                      <a:pt x="338" y="361"/>
                      <a:pt x="336" y="354"/>
                    </a:cubicBezTo>
                    <a:cubicBezTo>
                      <a:pt x="333" y="347"/>
                      <a:pt x="323" y="339"/>
                      <a:pt x="307" y="331"/>
                    </a:cubicBezTo>
                    <a:cubicBezTo>
                      <a:pt x="286" y="321"/>
                      <a:pt x="251" y="305"/>
                      <a:pt x="235" y="286"/>
                    </a:cubicBezTo>
                    <a:cubicBezTo>
                      <a:pt x="211" y="256"/>
                      <a:pt x="206" y="210"/>
                      <a:pt x="239" y="183"/>
                    </a:cubicBezTo>
                    <a:cubicBezTo>
                      <a:pt x="252" y="173"/>
                      <a:pt x="271" y="165"/>
                      <a:pt x="296" y="162"/>
                    </a:cubicBezTo>
                    <a:cubicBezTo>
                      <a:pt x="296" y="138"/>
                      <a:pt x="296" y="138"/>
                      <a:pt x="296" y="138"/>
                    </a:cubicBezTo>
                    <a:cubicBezTo>
                      <a:pt x="316" y="138"/>
                      <a:pt x="337" y="138"/>
                      <a:pt x="357" y="138"/>
                    </a:cubicBezTo>
                    <a:cubicBezTo>
                      <a:pt x="357" y="162"/>
                      <a:pt x="357" y="162"/>
                      <a:pt x="357" y="162"/>
                    </a:cubicBezTo>
                    <a:cubicBezTo>
                      <a:pt x="395" y="168"/>
                      <a:pt x="428" y="186"/>
                      <a:pt x="428" y="233"/>
                    </a:cubicBezTo>
                    <a:cubicBezTo>
                      <a:pt x="428" y="236"/>
                      <a:pt x="428" y="240"/>
                      <a:pt x="427" y="247"/>
                    </a:cubicBezTo>
                    <a:cubicBezTo>
                      <a:pt x="339" y="247"/>
                      <a:pt x="339" y="247"/>
                      <a:pt x="339" y="247"/>
                    </a:cubicBezTo>
                    <a:cubicBezTo>
                      <a:pt x="339" y="235"/>
                      <a:pt x="339" y="235"/>
                      <a:pt x="339" y="235"/>
                    </a:cubicBezTo>
                    <a:cubicBezTo>
                      <a:pt x="339" y="222"/>
                      <a:pt x="338" y="214"/>
                      <a:pt x="336" y="210"/>
                    </a:cubicBezTo>
                    <a:cubicBezTo>
                      <a:pt x="334" y="206"/>
                      <a:pt x="330" y="204"/>
                      <a:pt x="323" y="204"/>
                    </a:cubicBezTo>
                    <a:cubicBezTo>
                      <a:pt x="311" y="204"/>
                      <a:pt x="307" y="212"/>
                      <a:pt x="307" y="224"/>
                    </a:cubicBezTo>
                    <a:cubicBezTo>
                      <a:pt x="307" y="235"/>
                      <a:pt x="309" y="243"/>
                      <a:pt x="315" y="248"/>
                    </a:cubicBezTo>
                    <a:cubicBezTo>
                      <a:pt x="320" y="252"/>
                      <a:pt x="336" y="261"/>
                      <a:pt x="363" y="274"/>
                    </a:cubicBezTo>
                    <a:cubicBezTo>
                      <a:pt x="385" y="285"/>
                      <a:pt x="400" y="294"/>
                      <a:pt x="409" y="299"/>
                    </a:cubicBezTo>
                    <a:cubicBezTo>
                      <a:pt x="429" y="314"/>
                      <a:pt x="438" y="339"/>
                      <a:pt x="438" y="364"/>
                    </a:cubicBezTo>
                    <a:cubicBezTo>
                      <a:pt x="438" y="390"/>
                      <a:pt x="430" y="410"/>
                      <a:pt x="415" y="425"/>
                    </a:cubicBezTo>
                    <a:cubicBezTo>
                      <a:pt x="402" y="437"/>
                      <a:pt x="382" y="446"/>
                      <a:pt x="357" y="45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89BD1F42-33F5-4C3B-AF36-FFB501C2A3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0196" y="3920332"/>
                <a:ext cx="101587" cy="95383"/>
              </a:xfrm>
              <a:custGeom>
                <a:avLst/>
                <a:gdLst/>
                <a:ahLst/>
                <a:cxnLst>
                  <a:cxn ang="0">
                    <a:pos x="140" y="34"/>
                  </a:cxn>
                  <a:cxn ang="0">
                    <a:pos x="137" y="25"/>
                  </a:cxn>
                  <a:cxn ang="0">
                    <a:pos x="122" y="9"/>
                  </a:cxn>
                  <a:cxn ang="0">
                    <a:pos x="88" y="11"/>
                  </a:cxn>
                  <a:cxn ang="0">
                    <a:pos x="48" y="41"/>
                  </a:cxn>
                  <a:cxn ang="0">
                    <a:pos x="17" y="115"/>
                  </a:cxn>
                  <a:cxn ang="0">
                    <a:pos x="32" y="130"/>
                  </a:cxn>
                  <a:cxn ang="0">
                    <a:pos x="41" y="132"/>
                  </a:cxn>
                  <a:cxn ang="0">
                    <a:pos x="103" y="96"/>
                  </a:cxn>
                  <a:cxn ang="0">
                    <a:pos x="140" y="34"/>
                  </a:cxn>
                  <a:cxn ang="0">
                    <a:pos x="48" y="105"/>
                  </a:cxn>
                  <a:cxn ang="0">
                    <a:pos x="24" y="107"/>
                  </a:cxn>
                  <a:cxn ang="0">
                    <a:pos x="53" y="46"/>
                  </a:cxn>
                  <a:cxn ang="0">
                    <a:pos x="90" y="18"/>
                  </a:cxn>
                  <a:cxn ang="0">
                    <a:pos x="114" y="17"/>
                  </a:cxn>
                  <a:cxn ang="0">
                    <a:pos x="113" y="41"/>
                  </a:cxn>
                  <a:cxn ang="0">
                    <a:pos x="85" y="78"/>
                  </a:cxn>
                  <a:cxn ang="0">
                    <a:pos x="48" y="105"/>
                  </a:cxn>
                </a:cxnLst>
                <a:rect l="0" t="0" r="r" b="b"/>
                <a:pathLst>
                  <a:path w="141" h="133">
                    <a:moveTo>
                      <a:pt x="140" y="34"/>
                    </a:moveTo>
                    <a:cubicBezTo>
                      <a:pt x="141" y="30"/>
                      <a:pt x="140" y="27"/>
                      <a:pt x="137" y="25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13" y="0"/>
                      <a:pt x="97" y="7"/>
                      <a:pt x="88" y="11"/>
                    </a:cubicBezTo>
                    <a:cubicBezTo>
                      <a:pt x="73" y="19"/>
                      <a:pt x="60" y="29"/>
                      <a:pt x="48" y="41"/>
                    </a:cubicBezTo>
                    <a:cubicBezTo>
                      <a:pt x="36" y="53"/>
                      <a:pt x="0" y="97"/>
                      <a:pt x="17" y="115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5" y="133"/>
                      <a:pt x="38" y="133"/>
                      <a:pt x="41" y="132"/>
                    </a:cubicBezTo>
                    <a:cubicBezTo>
                      <a:pt x="64" y="129"/>
                      <a:pt x="87" y="111"/>
                      <a:pt x="103" y="96"/>
                    </a:cubicBezTo>
                    <a:cubicBezTo>
                      <a:pt x="119" y="80"/>
                      <a:pt x="136" y="56"/>
                      <a:pt x="140" y="34"/>
                    </a:cubicBezTo>
                    <a:close/>
                    <a:moveTo>
                      <a:pt x="48" y="105"/>
                    </a:moveTo>
                    <a:cubicBezTo>
                      <a:pt x="42" y="108"/>
                      <a:pt x="30" y="113"/>
                      <a:pt x="24" y="107"/>
                    </a:cubicBezTo>
                    <a:cubicBezTo>
                      <a:pt x="11" y="94"/>
                      <a:pt x="44" y="55"/>
                      <a:pt x="53" y="46"/>
                    </a:cubicBezTo>
                    <a:cubicBezTo>
                      <a:pt x="64" y="35"/>
                      <a:pt x="77" y="25"/>
                      <a:pt x="90" y="18"/>
                    </a:cubicBezTo>
                    <a:cubicBezTo>
                      <a:pt x="96" y="16"/>
                      <a:pt x="109" y="11"/>
                      <a:pt x="114" y="17"/>
                    </a:cubicBezTo>
                    <a:cubicBezTo>
                      <a:pt x="120" y="22"/>
                      <a:pt x="115" y="35"/>
                      <a:pt x="113" y="41"/>
                    </a:cubicBezTo>
                    <a:cubicBezTo>
                      <a:pt x="106" y="54"/>
                      <a:pt x="96" y="68"/>
                      <a:pt x="85" y="78"/>
                    </a:cubicBezTo>
                    <a:cubicBezTo>
                      <a:pt x="75" y="88"/>
                      <a:pt x="62" y="99"/>
                      <a:pt x="48" y="10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39" name="Freeform 16">
                <a:extLst>
                  <a:ext uri="{FF2B5EF4-FFF2-40B4-BE49-F238E27FC236}">
                    <a16:creationId xmlns:a16="http://schemas.microsoft.com/office/drawing/2014/main" id="{C1F06DB4-91CB-4A91-9977-CBD4AD832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968" y="3859846"/>
                <a:ext cx="138034" cy="76772"/>
              </a:xfrm>
              <a:custGeom>
                <a:avLst/>
                <a:gdLst/>
                <a:ahLst/>
                <a:cxnLst>
                  <a:cxn ang="0">
                    <a:pos x="6" y="83"/>
                  </a:cxn>
                  <a:cxn ang="0">
                    <a:pos x="8" y="85"/>
                  </a:cxn>
                  <a:cxn ang="0">
                    <a:pos x="18" y="90"/>
                  </a:cxn>
                  <a:cxn ang="0">
                    <a:pos x="19" y="91"/>
                  </a:cxn>
                  <a:cxn ang="0">
                    <a:pos x="99" y="107"/>
                  </a:cxn>
                  <a:cxn ang="0">
                    <a:pos x="145" y="102"/>
                  </a:cxn>
                  <a:cxn ang="0">
                    <a:pos x="140" y="87"/>
                  </a:cxn>
                  <a:cxn ang="0">
                    <a:pos x="143" y="69"/>
                  </a:cxn>
                  <a:cxn ang="0">
                    <a:pos x="99" y="73"/>
                  </a:cxn>
                  <a:cxn ang="0">
                    <a:pos x="38" y="64"/>
                  </a:cxn>
                  <a:cxn ang="0">
                    <a:pos x="14" y="43"/>
                  </a:cxn>
                  <a:cxn ang="0">
                    <a:pos x="38" y="22"/>
                  </a:cxn>
                  <a:cxn ang="0">
                    <a:pos x="159" y="22"/>
                  </a:cxn>
                  <a:cxn ang="0">
                    <a:pos x="178" y="33"/>
                  </a:cxn>
                  <a:cxn ang="0">
                    <a:pos x="192" y="29"/>
                  </a:cxn>
                  <a:cxn ang="0">
                    <a:pos x="164" y="13"/>
                  </a:cxn>
                  <a:cxn ang="0">
                    <a:pos x="34" y="13"/>
                  </a:cxn>
                  <a:cxn ang="0">
                    <a:pos x="0" y="43"/>
                  </a:cxn>
                  <a:cxn ang="0">
                    <a:pos x="0" y="72"/>
                  </a:cxn>
                  <a:cxn ang="0">
                    <a:pos x="6" y="83"/>
                  </a:cxn>
                </a:cxnLst>
                <a:rect l="0" t="0" r="r" b="b"/>
                <a:pathLst>
                  <a:path w="192" h="107">
                    <a:moveTo>
                      <a:pt x="6" y="83"/>
                    </a:moveTo>
                    <a:cubicBezTo>
                      <a:pt x="7" y="84"/>
                      <a:pt x="8" y="84"/>
                      <a:pt x="8" y="85"/>
                    </a:cubicBezTo>
                    <a:cubicBezTo>
                      <a:pt x="12" y="86"/>
                      <a:pt x="15" y="87"/>
                      <a:pt x="18" y="90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43" y="103"/>
                      <a:pt x="74" y="107"/>
                      <a:pt x="99" y="107"/>
                    </a:cubicBezTo>
                    <a:cubicBezTo>
                      <a:pt x="113" y="107"/>
                      <a:pt x="129" y="106"/>
                      <a:pt x="145" y="102"/>
                    </a:cubicBezTo>
                    <a:cubicBezTo>
                      <a:pt x="143" y="97"/>
                      <a:pt x="141" y="92"/>
                      <a:pt x="140" y="87"/>
                    </a:cubicBezTo>
                    <a:cubicBezTo>
                      <a:pt x="139" y="80"/>
                      <a:pt x="139" y="74"/>
                      <a:pt x="143" y="69"/>
                    </a:cubicBezTo>
                    <a:cubicBezTo>
                      <a:pt x="128" y="72"/>
                      <a:pt x="113" y="73"/>
                      <a:pt x="99" y="73"/>
                    </a:cubicBezTo>
                    <a:cubicBezTo>
                      <a:pt x="79" y="73"/>
                      <a:pt x="57" y="71"/>
                      <a:pt x="38" y="64"/>
                    </a:cubicBezTo>
                    <a:cubicBezTo>
                      <a:pt x="30" y="61"/>
                      <a:pt x="14" y="54"/>
                      <a:pt x="14" y="43"/>
                    </a:cubicBezTo>
                    <a:cubicBezTo>
                      <a:pt x="14" y="32"/>
                      <a:pt x="30" y="25"/>
                      <a:pt x="38" y="22"/>
                    </a:cubicBezTo>
                    <a:cubicBezTo>
                      <a:pt x="72" y="10"/>
                      <a:pt x="125" y="10"/>
                      <a:pt x="159" y="22"/>
                    </a:cubicBezTo>
                    <a:cubicBezTo>
                      <a:pt x="164" y="24"/>
                      <a:pt x="173" y="28"/>
                      <a:pt x="178" y="33"/>
                    </a:cubicBezTo>
                    <a:cubicBezTo>
                      <a:pt x="183" y="31"/>
                      <a:pt x="187" y="30"/>
                      <a:pt x="192" y="29"/>
                    </a:cubicBezTo>
                    <a:cubicBezTo>
                      <a:pt x="185" y="21"/>
                      <a:pt x="173" y="16"/>
                      <a:pt x="164" y="13"/>
                    </a:cubicBezTo>
                    <a:cubicBezTo>
                      <a:pt x="125" y="0"/>
                      <a:pt x="72" y="0"/>
                      <a:pt x="34" y="13"/>
                    </a:cubicBezTo>
                    <a:cubicBezTo>
                      <a:pt x="20" y="18"/>
                      <a:pt x="0" y="27"/>
                      <a:pt x="0" y="4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7"/>
                      <a:pt x="2" y="80"/>
                      <a:pt x="6" y="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73AEF42-4394-4E9A-A40B-5CFDFDE7A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7905" y="3932739"/>
                <a:ext cx="112443" cy="49630"/>
              </a:xfrm>
              <a:custGeom>
                <a:avLst/>
                <a:gdLst/>
                <a:ahLst/>
                <a:cxnLst>
                  <a:cxn ang="0">
                    <a:pos x="0" y="41"/>
                  </a:cxn>
                  <a:cxn ang="0">
                    <a:pos x="112" y="69"/>
                  </a:cxn>
                  <a:cxn ang="0">
                    <a:pos x="156" y="66"/>
                  </a:cxn>
                  <a:cxn ang="0">
                    <a:pos x="129" y="28"/>
                  </a:cxn>
                  <a:cxn ang="0">
                    <a:pos x="112" y="29"/>
                  </a:cxn>
                  <a:cxn ang="0">
                    <a:pos x="38" y="18"/>
                  </a:cxn>
                  <a:cxn ang="0">
                    <a:pos x="15" y="4"/>
                  </a:cxn>
                  <a:cxn ang="0">
                    <a:pos x="1" y="0"/>
                  </a:cxn>
                  <a:cxn ang="0">
                    <a:pos x="4" y="4"/>
                  </a:cxn>
                  <a:cxn ang="0">
                    <a:pos x="8" y="17"/>
                  </a:cxn>
                  <a:cxn ang="0">
                    <a:pos x="0" y="41"/>
                  </a:cxn>
                </a:cxnLst>
                <a:rect l="0" t="0" r="r" b="b"/>
                <a:pathLst>
                  <a:path w="156" h="69">
                    <a:moveTo>
                      <a:pt x="0" y="41"/>
                    </a:moveTo>
                    <a:cubicBezTo>
                      <a:pt x="30" y="62"/>
                      <a:pt x="76" y="69"/>
                      <a:pt x="112" y="69"/>
                    </a:cubicBezTo>
                    <a:cubicBezTo>
                      <a:pt x="126" y="69"/>
                      <a:pt x="141" y="68"/>
                      <a:pt x="156" y="66"/>
                    </a:cubicBezTo>
                    <a:cubicBezTo>
                      <a:pt x="146" y="54"/>
                      <a:pt x="137" y="41"/>
                      <a:pt x="129" y="28"/>
                    </a:cubicBezTo>
                    <a:cubicBezTo>
                      <a:pt x="123" y="28"/>
                      <a:pt x="117" y="29"/>
                      <a:pt x="112" y="29"/>
                    </a:cubicBezTo>
                    <a:cubicBezTo>
                      <a:pt x="88" y="29"/>
                      <a:pt x="61" y="26"/>
                      <a:pt x="38" y="18"/>
                    </a:cubicBezTo>
                    <a:cubicBezTo>
                      <a:pt x="32" y="15"/>
                      <a:pt x="21" y="11"/>
                      <a:pt x="15" y="4"/>
                    </a:cubicBezTo>
                    <a:cubicBezTo>
                      <a:pt x="10" y="3"/>
                      <a:pt x="5" y="2"/>
                      <a:pt x="1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8" y="7"/>
                      <a:pt x="9" y="12"/>
                      <a:pt x="8" y="17"/>
                    </a:cubicBezTo>
                    <a:cubicBezTo>
                      <a:pt x="7" y="25"/>
                      <a:pt x="4" y="33"/>
                      <a:pt x="0" y="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436D530E-8E55-4F25-8733-7EE50D6E7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4475" y="3984698"/>
                <a:ext cx="161298" cy="46528"/>
              </a:xfrm>
              <a:custGeom>
                <a:avLst/>
                <a:gdLst/>
                <a:ahLst/>
                <a:cxnLst>
                  <a:cxn ang="0">
                    <a:pos x="177" y="4"/>
                  </a:cxn>
                  <a:cxn ang="0">
                    <a:pos x="177" y="5"/>
                  </a:cxn>
                  <a:cxn ang="0">
                    <a:pos x="33" y="6"/>
                  </a:cxn>
                  <a:cxn ang="0">
                    <a:pos x="0" y="33"/>
                  </a:cxn>
                  <a:cxn ang="0">
                    <a:pos x="216" y="28"/>
                  </a:cxn>
                  <a:cxn ang="0">
                    <a:pos x="224" y="14"/>
                  </a:cxn>
                  <a:cxn ang="0">
                    <a:pos x="224" y="3"/>
                  </a:cxn>
                  <a:cxn ang="0">
                    <a:pos x="222" y="0"/>
                  </a:cxn>
                  <a:cxn ang="0">
                    <a:pos x="177" y="4"/>
                  </a:cxn>
                </a:cxnLst>
                <a:rect l="0" t="0" r="r" b="b"/>
                <a:pathLst>
                  <a:path w="224" h="65">
                    <a:moveTo>
                      <a:pt x="177" y="4"/>
                    </a:moveTo>
                    <a:cubicBezTo>
                      <a:pt x="177" y="5"/>
                      <a:pt x="177" y="5"/>
                      <a:pt x="177" y="5"/>
                    </a:cubicBezTo>
                    <a:cubicBezTo>
                      <a:pt x="137" y="19"/>
                      <a:pt x="74" y="19"/>
                      <a:pt x="33" y="6"/>
                    </a:cubicBezTo>
                    <a:cubicBezTo>
                      <a:pt x="23" y="16"/>
                      <a:pt x="12" y="26"/>
                      <a:pt x="0" y="33"/>
                    </a:cubicBezTo>
                    <a:cubicBezTo>
                      <a:pt x="54" y="65"/>
                      <a:pt x="165" y="65"/>
                      <a:pt x="216" y="28"/>
                    </a:cubicBezTo>
                    <a:cubicBezTo>
                      <a:pt x="222" y="24"/>
                      <a:pt x="224" y="20"/>
                      <a:pt x="224" y="14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3" y="2"/>
                      <a:pt x="223" y="1"/>
                      <a:pt x="222" y="0"/>
                    </a:cubicBezTo>
                    <a:cubicBezTo>
                      <a:pt x="207" y="3"/>
                      <a:pt x="191" y="4"/>
                      <a:pt x="177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+mn-lt"/>
                  <a:cs typeface="Montserrat" charset="0"/>
                </a:endParaRP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07A351-923C-49E3-81C8-472B709DDD59}"/>
                </a:ext>
              </a:extLst>
            </p:cNvPr>
            <p:cNvSpPr/>
            <p:nvPr/>
          </p:nvSpPr>
          <p:spPr>
            <a:xfrm>
              <a:off x="10310446" y="878963"/>
              <a:ext cx="1295400" cy="1295400"/>
            </a:xfrm>
            <a:prstGeom prst="ellipse">
              <a:avLst/>
            </a:prstGeom>
            <a:solidFill>
              <a:srgbClr val="00B0F0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Graphic 48" descr="Family with boy outline">
            <a:extLst>
              <a:ext uri="{FF2B5EF4-FFF2-40B4-BE49-F238E27FC236}">
                <a16:creationId xmlns:a16="http://schemas.microsoft.com/office/drawing/2014/main" id="{A6C54500-1C30-4E85-18FD-D34E89D04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4591" y="2834661"/>
            <a:ext cx="857099" cy="857099"/>
          </a:xfrm>
          <a:prstGeom prst="rect">
            <a:avLst/>
          </a:prstGeom>
        </p:spPr>
      </p:pic>
      <p:pic>
        <p:nvPicPr>
          <p:cNvPr id="51" name="Graphic 50" descr="Mental Health outline">
            <a:extLst>
              <a:ext uri="{FF2B5EF4-FFF2-40B4-BE49-F238E27FC236}">
                <a16:creationId xmlns:a16="http://schemas.microsoft.com/office/drawing/2014/main" id="{5618754C-A220-F166-12E8-F439D78E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0946" y="28346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1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FDAA7-7434-498A-BF25-605DADA1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B61C7A9-4C67-4481-8F70-C21500EE2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8082" y="6217623"/>
            <a:ext cx="731695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7A63D-64D8-03C3-8D64-9A12F31EAC92}"/>
              </a:ext>
            </a:extLst>
          </p:cNvPr>
          <p:cNvSpPr txBox="1"/>
          <p:nvPr/>
        </p:nvSpPr>
        <p:spPr>
          <a:xfrm>
            <a:off x="415654" y="1097198"/>
            <a:ext cx="11348678" cy="5221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Lending Club provided us with a dataset that included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39717 records and 111 columns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We discovered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56 columns with more than 80% missing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values after analyzing the missing values percentage from each column.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Columns with 80% or more missing values are excluded from further analysis.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Columns containing information about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customer behaviors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, such </a:t>
            </a:r>
            <a:r>
              <a:rPr lang="en-US" sz="1600" i="1" dirty="0">
                <a:solidFill>
                  <a:schemeClr val="tx1"/>
                </a:solidFill>
                <a:latin typeface="+mn-lt"/>
              </a:rPr>
              <a:t>delinq_2, </a:t>
            </a:r>
            <a:r>
              <a:rPr lang="en-US" sz="1600" i="1" dirty="0" err="1">
                <a:solidFill>
                  <a:schemeClr val="tx1"/>
                </a:solidFill>
                <a:latin typeface="+mn-lt"/>
              </a:rPr>
              <a:t>earliest_cr_line</a:t>
            </a:r>
            <a:r>
              <a:rPr lang="en-US" sz="1600" i="1" dirty="0">
                <a:solidFill>
                  <a:schemeClr val="tx1"/>
                </a:solidFill>
                <a:latin typeface="+mn-lt"/>
              </a:rPr>
              <a:t>, recoveries, </a:t>
            </a:r>
            <a:r>
              <a:rPr lang="en-US" sz="1600" i="1" dirty="0" err="1">
                <a:solidFill>
                  <a:schemeClr val="tx1"/>
                </a:solidFill>
                <a:latin typeface="+mn-lt"/>
              </a:rPr>
              <a:t>out_prncp</a:t>
            </a:r>
            <a:r>
              <a:rPr lang="en-US" sz="1600" i="1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600" i="1" dirty="0" err="1">
                <a:solidFill>
                  <a:schemeClr val="tx1"/>
                </a:solidFill>
                <a:latin typeface="+mn-lt"/>
              </a:rPr>
              <a:t>total_acc</a:t>
            </a:r>
            <a:r>
              <a:rPr lang="en-US" sz="1600" i="1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600" i="1" dirty="0" err="1">
                <a:solidFill>
                  <a:schemeClr val="tx1"/>
                </a:solidFill>
                <a:latin typeface="+mn-lt"/>
              </a:rPr>
              <a:t>last_pumnt_amnt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 and so on, are also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excluded from analysis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The goal of this study is to identify the factors that assist clients in determining defaulters because these above-mentioned characteristics are only known to clients after loan approval and thus cannot be useful in our analysis.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We also found out that there are some column hold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single value for all records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 There were total 9 columns which show this pattern; hence we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exclude them from our analysis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Column such as “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int_rate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” and “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issue_d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” are in string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formate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 We convert “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int_rate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” to float and derived “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issue_d_month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” and “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issue_d_year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” column from “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issue_d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” column.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Rows with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loan status “Current”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were also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removed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as they were irrelevant to the purpose .</a:t>
            </a:r>
          </a:p>
        </p:txBody>
      </p:sp>
    </p:spTree>
    <p:extLst>
      <p:ext uri="{BB962C8B-B14F-4D97-AF65-F5344CB8AC3E}">
        <p14:creationId xmlns:p14="http://schemas.microsoft.com/office/powerpoint/2010/main" val="48865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EC2DB-D048-B811-079C-80067F4188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3DF7F-38D2-B538-526E-AC3E80B4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F2789-E462-E7C9-56E5-F53691DBA228}"/>
              </a:ext>
            </a:extLst>
          </p:cNvPr>
          <p:cNvSpPr txBox="1"/>
          <p:nvPr/>
        </p:nvSpPr>
        <p:spPr>
          <a:xfrm>
            <a:off x="415654" y="1937982"/>
            <a:ext cx="4415653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There are 38,577 applicants in all.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 number of defaulter applications is 5827.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 default rate is 14.6%.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B6965577-87DF-71D0-73F3-B056CC81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03" y="1337481"/>
            <a:ext cx="6243126" cy="472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6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FEA9B-146C-597A-5FC2-F63BB29448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298E8-DA5B-FF0A-643A-7843EB1B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wise Application Distribution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FAB64B0-DFD1-30BD-B1E0-C69E3D91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582" y="1188423"/>
            <a:ext cx="643419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AAF16E-45A4-22F2-E578-4646D0AF748B}"/>
              </a:ext>
            </a:extLst>
          </p:cNvPr>
          <p:cNvSpPr txBox="1"/>
          <p:nvPr/>
        </p:nvSpPr>
        <p:spPr>
          <a:xfrm>
            <a:off x="163811" y="1405719"/>
            <a:ext cx="5179928" cy="239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 number of application for loan are drastically increasing every year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In 2011 there is 78% increase in application compared to 2010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Similarly, there is 145% increase in application from 2009 to 2010</a:t>
            </a:r>
          </a:p>
        </p:txBody>
      </p:sp>
    </p:spTree>
    <p:extLst>
      <p:ext uri="{BB962C8B-B14F-4D97-AF65-F5344CB8AC3E}">
        <p14:creationId xmlns:p14="http://schemas.microsoft.com/office/powerpoint/2010/main" val="280374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1E8BA7-128B-BA12-B960-DA3084878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9FCB8-E8F9-2278-3E99-8BACB05C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Grade on Defaulters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34F99D-A727-4E22-16D8-BDBD9BCD8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89" y="2715905"/>
            <a:ext cx="5387775" cy="340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3738F-F526-ACBF-19AB-F3131ABA449F}"/>
              </a:ext>
            </a:extLst>
          </p:cNvPr>
          <p:cNvSpPr txBox="1"/>
          <p:nvPr/>
        </p:nvSpPr>
        <p:spPr>
          <a:xfrm>
            <a:off x="163810" y="1201003"/>
            <a:ext cx="11134271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For grade G and F has high percentage of defaulter i.e 34% and 32% respectively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Lower grades have high chance of defaulter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Lending Club charges higher interest rates as the grade of loan becomes worse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192F3A5-11D9-0853-28AE-65B534CDA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899" y="2645464"/>
            <a:ext cx="59817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F3045-86C9-BD56-26D8-73DE6619F6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51850-42FB-1C2B-AD0D-B0A165BB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Sub Grade on Defaulters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7339D5-2A91-5B50-2C70-AA253FAE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3" y="1406715"/>
            <a:ext cx="11348679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6BBEB-AE28-9644-ED66-BC33DE5A2DBB}"/>
              </a:ext>
            </a:extLst>
          </p:cNvPr>
          <p:cNvSpPr txBox="1"/>
          <p:nvPr/>
        </p:nvSpPr>
        <p:spPr>
          <a:xfrm>
            <a:off x="859809" y="4749421"/>
            <a:ext cx="10536072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Grade F5, G3 and G5 has high number of defaulters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As the sub grade increases from A to G the percentage of defaulters are also increasing this is due to high interest rate on lower grades</a:t>
            </a:r>
          </a:p>
        </p:txBody>
      </p:sp>
    </p:spTree>
    <p:extLst>
      <p:ext uri="{BB962C8B-B14F-4D97-AF65-F5344CB8AC3E}">
        <p14:creationId xmlns:p14="http://schemas.microsoft.com/office/powerpoint/2010/main" val="2177960799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New Affine Colors">
      <a:dk1>
        <a:srgbClr val="000000"/>
      </a:dk1>
      <a:lt1>
        <a:srgbClr val="FFFFFF"/>
      </a:lt1>
      <a:dk2>
        <a:srgbClr val="202729"/>
      </a:dk2>
      <a:lt2>
        <a:srgbClr val="919296"/>
      </a:lt2>
      <a:accent1>
        <a:srgbClr val="5D3379"/>
      </a:accent1>
      <a:accent2>
        <a:srgbClr val="7C51A1"/>
      </a:accent2>
      <a:accent3>
        <a:srgbClr val="74CEE2"/>
      </a:accent3>
      <a:accent4>
        <a:srgbClr val="2DB5D3"/>
      </a:accent4>
      <a:accent5>
        <a:srgbClr val="1E798D"/>
      </a:accent5>
      <a:accent6>
        <a:srgbClr val="F15B5B"/>
      </a:accent6>
      <a:hlink>
        <a:srgbClr val="5D3379"/>
      </a:hlink>
      <a:folHlink>
        <a:srgbClr val="5D3379"/>
      </a:folHlink>
    </a:clrScheme>
    <a:fontScheme name="AFFINE FONT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 Affine Presentation Template - Option 1 (1) -  File Size  -  Read-Only" id="{69A3DC05-DE78-4568-965C-4F3806EAC0BE}" vid="{FE5F7EE8-77EE-47A2-A91D-0276E241DDB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Affine Presentation Template - Option 1 - Final</Template>
  <TotalTime>1812</TotalTime>
  <Words>1651</Words>
  <Application>Microsoft Office PowerPoint</Application>
  <PresentationFormat>Custom</PresentationFormat>
  <Paragraphs>186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Courier New</vt:lpstr>
      <vt:lpstr>Montserrat</vt:lpstr>
      <vt:lpstr>Montserrat Medium</vt:lpstr>
      <vt:lpstr>Proxima Nova</vt:lpstr>
      <vt:lpstr>Wingdings</vt:lpstr>
      <vt:lpstr>Spearmint</vt:lpstr>
      <vt:lpstr>LENDING CLUB CASE STUDY</vt:lpstr>
      <vt:lpstr>Problem Statement</vt:lpstr>
      <vt:lpstr>Analytical Approach</vt:lpstr>
      <vt:lpstr>Data Provide By Lending Club</vt:lpstr>
      <vt:lpstr>DATA CLEANING</vt:lpstr>
      <vt:lpstr>Data Understanding</vt:lpstr>
      <vt:lpstr>Year wise Application Distribution</vt:lpstr>
      <vt:lpstr>Effect of Grade on Defaulters</vt:lpstr>
      <vt:lpstr>Effect of Sub Grade on Defaulters</vt:lpstr>
      <vt:lpstr>Effect of Term on Defaulters</vt:lpstr>
      <vt:lpstr>Effect of Verification Status on Defaulters</vt:lpstr>
      <vt:lpstr>Purpose for Loan Application</vt:lpstr>
      <vt:lpstr>Effect of Loan Purpose on Defaulters</vt:lpstr>
      <vt:lpstr>Public Record of Bankruptcies</vt:lpstr>
      <vt:lpstr>Effect of Loan Amount on Defaulters</vt:lpstr>
      <vt:lpstr>Effect of Interest Rate on Defaulters</vt:lpstr>
      <vt:lpstr>Effect of Annual Income &amp; DTI on Defaulters</vt:lpstr>
      <vt:lpstr>Effect of Employment Length</vt:lpstr>
      <vt:lpstr>Loan Amount vs EMPLOYEE EXP</vt:lpstr>
      <vt:lpstr>Feature Which has No major Impact on Defaulter</vt:lpstr>
      <vt:lpstr>Effect of Location on Defaulters</vt:lpstr>
      <vt:lpstr>Loan Given State Wise</vt:lpstr>
      <vt:lpstr>Loan amount vs interest rate for Loan Status</vt:lpstr>
      <vt:lpstr>PowerPoint Presentation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Palate</dc:title>
  <dc:creator>Thiruppathi R</dc:creator>
  <cp:lastModifiedBy>Anshul Khadse</cp:lastModifiedBy>
  <cp:revision>199</cp:revision>
  <dcterms:created xsi:type="dcterms:W3CDTF">2021-03-31T06:48:39Z</dcterms:created>
  <dcterms:modified xsi:type="dcterms:W3CDTF">2022-10-01T06:36:48Z</dcterms:modified>
</cp:coreProperties>
</file>